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18"/>
  </p:notesMasterIdLst>
  <p:sldIdLst>
    <p:sldId id="256" r:id="rId2"/>
    <p:sldId id="272" r:id="rId3"/>
    <p:sldId id="281" r:id="rId4"/>
    <p:sldId id="257" r:id="rId5"/>
    <p:sldId id="258" r:id="rId6"/>
    <p:sldId id="266" r:id="rId7"/>
    <p:sldId id="280" r:id="rId8"/>
    <p:sldId id="259" r:id="rId9"/>
    <p:sldId id="279" r:id="rId10"/>
    <p:sldId id="268" r:id="rId11"/>
    <p:sldId id="270" r:id="rId12"/>
    <p:sldId id="271" r:id="rId13"/>
    <p:sldId id="277" r:id="rId14"/>
    <p:sldId id="276" r:id="rId15"/>
    <p:sldId id="274" r:id="rId16"/>
    <p:sldId id="275" r:id="rId17"/>
  </p:sldIdLst>
  <p:sldSz cx="1080135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7" autoAdjust="0"/>
    <p:restoredTop sz="97395" autoAdjust="0"/>
  </p:normalViewPr>
  <p:slideViewPr>
    <p:cSldViewPr>
      <p:cViewPr varScale="1">
        <p:scale>
          <a:sx n="64" d="100"/>
          <a:sy n="64" d="100"/>
        </p:scale>
        <p:origin x="-788" y="-68"/>
      </p:cViewPr>
      <p:guideLst>
        <p:guide orient="horz" pos="2160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F9171-4FEE-4D9C-975B-152A4A3D0419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785EFC8-D7FB-4690-8B96-E95C2BD542C4}">
      <dgm:prSet phldrT="[文字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2800" dirty="0" smtClean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View</a:t>
          </a:r>
        </a:p>
        <a:p>
          <a:r>
            <a:rPr lang="en-US" altLang="zh-TW" sz="22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Html</a:t>
          </a:r>
          <a:endParaRPr lang="zh-TW" altLang="en-US" sz="22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914D23F-22E1-4F00-B3AC-CCE1B0639F64}" type="parTrans" cxnId="{5A4F0AA7-4C58-44DF-AC9D-12C18599E19A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29BAFCDC-8A53-4225-B107-EEEE277AB6DD}" type="sibTrans" cxnId="{5A4F0AA7-4C58-44DF-AC9D-12C18599E19A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99074050-F40D-4DD4-BA26-92111655AF26}">
      <dgm:prSet phldrT="[文字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2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Controller</a:t>
          </a:r>
        </a:p>
        <a:p>
          <a:r>
            <a:rPr lang="en-US" altLang="zh-TW" sz="2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rPr>
            <a:t>Servlet Receive</a:t>
          </a:r>
          <a:endParaRPr lang="zh-TW" altLang="en-US" sz="2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79D101B2-9A96-4842-94FE-6DCF3A885EF6}" type="parTrans" cxnId="{3F2DE983-13F6-4576-9416-2C4E12D03ECB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A5909B36-EC98-4AA3-8182-FE93BDAC42D0}" type="sibTrans" cxnId="{3F2DE983-13F6-4576-9416-2C4E12D03ECB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F770BE06-1378-496C-9A19-DE0C92601219}">
      <dgm:prSet phldrT="[文字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2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Model</a:t>
          </a:r>
        </a:p>
        <a:p>
          <a:r>
            <a:rPr lang="en-US" altLang="zh-TW" sz="22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JAVA SE</a:t>
          </a:r>
        </a:p>
        <a:p>
          <a:r>
            <a:rPr lang="en-US" altLang="zh-TW" sz="22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JDBC</a:t>
          </a:r>
          <a:endParaRPr lang="zh-TW" altLang="en-US" sz="22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B50EA4B-DEF8-4412-9EAF-090CF8051EF5}" type="parTrans" cxnId="{7F438A1A-E7CF-42E8-8E24-A6FE67CE998B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FB65336E-D376-4E02-ADF6-1CA84005F9BB}" type="sibTrans" cxnId="{7F438A1A-E7CF-42E8-8E24-A6FE67CE998B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39FCC363-1BDC-4586-8869-438D1EA9E417}">
      <dgm:prSet phldrT="[文字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2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Controller</a:t>
          </a:r>
        </a:p>
        <a:p>
          <a:r>
            <a:rPr lang="en-US" altLang="zh-TW" sz="2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rPr>
            <a:t>Servlet Response</a:t>
          </a:r>
          <a:endParaRPr lang="zh-TW" altLang="en-US" sz="2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247B7A2D-3C29-49D7-9050-1910D569C65D}" type="parTrans" cxnId="{0CE3425F-43F0-4BD6-9A7B-BA47613F28E7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76D770CE-5753-47CC-80CF-23EA07FC89F2}" type="sibTrans" cxnId="{0CE3425F-43F0-4BD6-9A7B-BA47613F28E7}">
      <dgm:prSet/>
      <dgm:spPr/>
      <dgm:t>
        <a:bodyPr/>
        <a:lstStyle/>
        <a:p>
          <a:endParaRPr lang="zh-TW" altLang="en-US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C9A0E9CF-6D89-4647-BA9D-35383F991CC4}" type="pres">
      <dgm:prSet presAssocID="{6FAF9171-4FEE-4D9C-975B-152A4A3D04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0F0888F-B109-4599-87AF-DAEEAF6086A3}" type="pres">
      <dgm:prSet presAssocID="{6FAF9171-4FEE-4D9C-975B-152A4A3D0419}" presName="cycle" presStyleCnt="0"/>
      <dgm:spPr/>
    </dgm:pt>
    <dgm:pt modelId="{E5C1A08B-32AC-4D37-BE9E-6B7F32A5BF09}" type="pres">
      <dgm:prSet presAssocID="{A785EFC8-D7FB-4690-8B96-E95C2BD542C4}" presName="nodeFirstNode" presStyleLbl="node1" presStyleIdx="0" presStyleCnt="4" custRadScaleRad="99327" custRadScaleInc="-10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D57640-76CB-4B95-99D8-4D1395BCB13C}" type="pres">
      <dgm:prSet presAssocID="{29BAFCDC-8A53-4225-B107-EEEE277AB6DD}" presName="sibTransFirstNode" presStyleLbl="bgShp" presStyleIdx="0" presStyleCnt="1"/>
      <dgm:spPr/>
      <dgm:t>
        <a:bodyPr/>
        <a:lstStyle/>
        <a:p>
          <a:endParaRPr lang="zh-TW" altLang="en-US"/>
        </a:p>
      </dgm:t>
    </dgm:pt>
    <dgm:pt modelId="{E65D094A-5B72-4168-A386-F339EF9142C9}" type="pres">
      <dgm:prSet presAssocID="{99074050-F40D-4DD4-BA26-92111655AF26}" presName="nodeFollowingNodes" presStyleLbl="node1" presStyleIdx="1" presStyleCnt="4" custRadScaleRad="9901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6DFC67-DF6B-4221-B23E-7378FE5494EA}" type="pres">
      <dgm:prSet presAssocID="{F770BE06-1378-496C-9A19-DE0C92601219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DB25FD-AC70-4D8D-B796-EDE0ED1DF623}" type="pres">
      <dgm:prSet presAssocID="{39FCC363-1BDC-4586-8869-438D1EA9E417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A4F0AA7-4C58-44DF-AC9D-12C18599E19A}" srcId="{6FAF9171-4FEE-4D9C-975B-152A4A3D0419}" destId="{A785EFC8-D7FB-4690-8B96-E95C2BD542C4}" srcOrd="0" destOrd="0" parTransId="{9914D23F-22E1-4F00-B3AC-CCE1B0639F64}" sibTransId="{29BAFCDC-8A53-4225-B107-EEEE277AB6DD}"/>
    <dgm:cxn modelId="{21F3ACCF-48A7-4DB5-85BF-D5E3DD47386B}" type="presOf" srcId="{39FCC363-1BDC-4586-8869-438D1EA9E417}" destId="{2DDB25FD-AC70-4D8D-B796-EDE0ED1DF623}" srcOrd="0" destOrd="0" presId="urn:microsoft.com/office/officeart/2005/8/layout/cycle3"/>
    <dgm:cxn modelId="{A719CABB-9F37-4077-BF57-932DC3D1BB9F}" type="presOf" srcId="{99074050-F40D-4DD4-BA26-92111655AF26}" destId="{E65D094A-5B72-4168-A386-F339EF9142C9}" srcOrd="0" destOrd="0" presId="urn:microsoft.com/office/officeart/2005/8/layout/cycle3"/>
    <dgm:cxn modelId="{7723113F-7B70-4D94-B98E-F273634A06C3}" type="presOf" srcId="{29BAFCDC-8A53-4225-B107-EEEE277AB6DD}" destId="{E6D57640-76CB-4B95-99D8-4D1395BCB13C}" srcOrd="0" destOrd="0" presId="urn:microsoft.com/office/officeart/2005/8/layout/cycle3"/>
    <dgm:cxn modelId="{E7FD956F-A8DF-4A07-8F60-1DC7ACD5DAE9}" type="presOf" srcId="{F770BE06-1378-496C-9A19-DE0C92601219}" destId="{D46DFC67-DF6B-4221-B23E-7378FE5494EA}" srcOrd="0" destOrd="0" presId="urn:microsoft.com/office/officeart/2005/8/layout/cycle3"/>
    <dgm:cxn modelId="{7F438A1A-E7CF-42E8-8E24-A6FE67CE998B}" srcId="{6FAF9171-4FEE-4D9C-975B-152A4A3D0419}" destId="{F770BE06-1378-496C-9A19-DE0C92601219}" srcOrd="2" destOrd="0" parTransId="{AB50EA4B-DEF8-4412-9EAF-090CF8051EF5}" sibTransId="{FB65336E-D376-4E02-ADF6-1CA84005F9BB}"/>
    <dgm:cxn modelId="{3F2DE983-13F6-4576-9416-2C4E12D03ECB}" srcId="{6FAF9171-4FEE-4D9C-975B-152A4A3D0419}" destId="{99074050-F40D-4DD4-BA26-92111655AF26}" srcOrd="1" destOrd="0" parTransId="{79D101B2-9A96-4842-94FE-6DCF3A885EF6}" sibTransId="{A5909B36-EC98-4AA3-8182-FE93BDAC42D0}"/>
    <dgm:cxn modelId="{0CE3425F-43F0-4BD6-9A7B-BA47613F28E7}" srcId="{6FAF9171-4FEE-4D9C-975B-152A4A3D0419}" destId="{39FCC363-1BDC-4586-8869-438D1EA9E417}" srcOrd="3" destOrd="0" parTransId="{247B7A2D-3C29-49D7-9050-1910D569C65D}" sibTransId="{76D770CE-5753-47CC-80CF-23EA07FC89F2}"/>
    <dgm:cxn modelId="{71F6068D-F908-4BAE-A371-B54E1C9C8A7F}" type="presOf" srcId="{A785EFC8-D7FB-4690-8B96-E95C2BD542C4}" destId="{E5C1A08B-32AC-4D37-BE9E-6B7F32A5BF09}" srcOrd="0" destOrd="0" presId="urn:microsoft.com/office/officeart/2005/8/layout/cycle3"/>
    <dgm:cxn modelId="{1A3BDE06-1784-445F-9FC0-BA34B4C31EF6}" type="presOf" srcId="{6FAF9171-4FEE-4D9C-975B-152A4A3D0419}" destId="{C9A0E9CF-6D89-4647-BA9D-35383F991CC4}" srcOrd="0" destOrd="0" presId="urn:microsoft.com/office/officeart/2005/8/layout/cycle3"/>
    <dgm:cxn modelId="{EB99B578-5793-48FB-92FA-500B36191DBE}" type="presParOf" srcId="{C9A0E9CF-6D89-4647-BA9D-35383F991CC4}" destId="{E0F0888F-B109-4599-87AF-DAEEAF6086A3}" srcOrd="0" destOrd="0" presId="urn:microsoft.com/office/officeart/2005/8/layout/cycle3"/>
    <dgm:cxn modelId="{9CB974D0-596D-45DB-AA71-B5E0D8CB6A2D}" type="presParOf" srcId="{E0F0888F-B109-4599-87AF-DAEEAF6086A3}" destId="{E5C1A08B-32AC-4D37-BE9E-6B7F32A5BF09}" srcOrd="0" destOrd="0" presId="urn:microsoft.com/office/officeart/2005/8/layout/cycle3"/>
    <dgm:cxn modelId="{663DDAB9-02D4-48E8-A73D-F0DED1B5E874}" type="presParOf" srcId="{E0F0888F-B109-4599-87AF-DAEEAF6086A3}" destId="{E6D57640-76CB-4B95-99D8-4D1395BCB13C}" srcOrd="1" destOrd="0" presId="urn:microsoft.com/office/officeart/2005/8/layout/cycle3"/>
    <dgm:cxn modelId="{5BEF7E1C-E444-4621-8D17-8FD32320275C}" type="presParOf" srcId="{E0F0888F-B109-4599-87AF-DAEEAF6086A3}" destId="{E65D094A-5B72-4168-A386-F339EF9142C9}" srcOrd="2" destOrd="0" presId="urn:microsoft.com/office/officeart/2005/8/layout/cycle3"/>
    <dgm:cxn modelId="{9274418A-1131-46A2-9C08-3C12BD7972A4}" type="presParOf" srcId="{E0F0888F-B109-4599-87AF-DAEEAF6086A3}" destId="{D46DFC67-DF6B-4221-B23E-7378FE5494EA}" srcOrd="3" destOrd="0" presId="urn:microsoft.com/office/officeart/2005/8/layout/cycle3"/>
    <dgm:cxn modelId="{6BFB2E9F-4F3F-4A90-8BEC-A9F2AABC20E3}" type="presParOf" srcId="{E0F0888F-B109-4599-87AF-DAEEAF6086A3}" destId="{2DDB25FD-AC70-4D8D-B796-EDE0ED1DF62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D57640-76CB-4B95-99D8-4D1395BCB13C}">
      <dsp:nvSpPr>
        <dsp:cNvPr id="0" name=""/>
        <dsp:cNvSpPr/>
      </dsp:nvSpPr>
      <dsp:spPr>
        <a:xfrm>
          <a:off x="1427138" y="-91611"/>
          <a:ext cx="4551762" cy="4551762"/>
        </a:xfrm>
        <a:prstGeom prst="circularArrow">
          <a:avLst>
            <a:gd name="adj1" fmla="val 4668"/>
            <a:gd name="adj2" fmla="val 272909"/>
            <a:gd name="adj3" fmla="val 12921565"/>
            <a:gd name="adj4" fmla="val 17969645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1A08B-32AC-4D37-BE9E-6B7F32A5BF09}">
      <dsp:nvSpPr>
        <dsp:cNvPr id="0" name=""/>
        <dsp:cNvSpPr/>
      </dsp:nvSpPr>
      <dsp:spPr>
        <a:xfrm>
          <a:off x="2222352" y="12697"/>
          <a:ext cx="2961335" cy="1480667"/>
        </a:xfrm>
        <a:prstGeom prst="roundRect">
          <a:avLst/>
        </a:prstGeom>
        <a:solidFill>
          <a:schemeClr val="accent2">
            <a:tint val="100000"/>
            <a:shade val="100000"/>
            <a:hueMod val="100000"/>
            <a:satMod val="10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View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Html</a:t>
          </a:r>
          <a:endParaRPr lang="zh-TW" altLang="en-US" sz="22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222352" y="12697"/>
        <a:ext cx="2961335" cy="1480667"/>
      </dsp:txXfrm>
    </dsp:sp>
    <dsp:sp modelId="{E65D094A-5B72-4168-A386-F339EF9142C9}">
      <dsp:nvSpPr>
        <dsp:cNvPr id="0" name=""/>
        <dsp:cNvSpPr/>
      </dsp:nvSpPr>
      <dsp:spPr>
        <a:xfrm>
          <a:off x="3862984" y="1635930"/>
          <a:ext cx="2961335" cy="1480667"/>
        </a:xfrm>
        <a:prstGeom prst="roundRect">
          <a:avLst/>
        </a:prstGeom>
        <a:solidFill>
          <a:schemeClr val="accent6">
            <a:tint val="100000"/>
            <a:shade val="100000"/>
            <a:hueMod val="100000"/>
            <a:satMod val="10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Controller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rPr>
            <a:t>Servlet Receive</a:t>
          </a:r>
          <a:endParaRPr lang="zh-TW" altLang="en-US" sz="2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sp:txBody>
      <dsp:txXfrm>
        <a:off x="3862984" y="1635930"/>
        <a:ext cx="2961335" cy="1480667"/>
      </dsp:txXfrm>
    </dsp:sp>
    <dsp:sp modelId="{D46DFC67-DF6B-4221-B23E-7378FE5494EA}">
      <dsp:nvSpPr>
        <dsp:cNvPr id="0" name=""/>
        <dsp:cNvSpPr/>
      </dsp:nvSpPr>
      <dsp:spPr>
        <a:xfrm>
          <a:off x="2244648" y="3270315"/>
          <a:ext cx="2961335" cy="1480667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50000"/>
                <a:hueMod val="100000"/>
                <a:satMod val="250000"/>
              </a:schemeClr>
            </a:gs>
            <a:gs pos="75000">
              <a:schemeClr val="accent1">
                <a:tint val="80000"/>
                <a:shade val="100000"/>
                <a:hueMod val="100000"/>
                <a:satMod val="375000"/>
              </a:schemeClr>
            </a:gs>
            <a:gs pos="100000">
              <a:schemeClr val="accent1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ln w="12700" cap="flat" cmpd="sng" algn="ctr">
          <a:solidFill>
            <a:schemeClr val="bg1"/>
          </a:solidFill>
          <a:prstDash val="solid"/>
        </a:ln>
        <a:effectLst>
          <a:glow>
            <a:schemeClr val="accent1">
              <a:tint val="100000"/>
              <a:shade val="100000"/>
              <a:hueMod val="100000"/>
              <a:satMod val="10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Model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JAVA SE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JDBC</a:t>
          </a:r>
          <a:endParaRPr lang="zh-TW" altLang="en-US" sz="22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244648" y="3270315"/>
        <a:ext cx="2961335" cy="1480667"/>
      </dsp:txXfrm>
    </dsp:sp>
    <dsp:sp modelId="{2DDB25FD-AC70-4D8D-B796-EDE0ED1DF623}">
      <dsp:nvSpPr>
        <dsp:cNvPr id="0" name=""/>
        <dsp:cNvSpPr/>
      </dsp:nvSpPr>
      <dsp:spPr>
        <a:xfrm>
          <a:off x="610263" y="1635930"/>
          <a:ext cx="2961335" cy="1480667"/>
        </a:xfrm>
        <a:prstGeom prst="roundRect">
          <a:avLst/>
        </a:prstGeom>
        <a:solidFill>
          <a:schemeClr val="accent6">
            <a:tint val="100000"/>
            <a:shade val="100000"/>
            <a:hueMod val="100000"/>
            <a:satMod val="10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glow>
            <a:schemeClr val="accent6">
              <a:tint val="100000"/>
              <a:shade val="100000"/>
              <a:hueMod val="100000"/>
              <a:satMod val="100000"/>
            </a:schemeClr>
          </a:glo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</a:rPr>
            <a:t>Controller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rPr>
            <a:t>Servlet Response</a:t>
          </a:r>
          <a:endParaRPr lang="zh-TW" altLang="en-US" sz="2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sp:txBody>
      <dsp:txXfrm>
        <a:off x="610263" y="1635930"/>
        <a:ext cx="2961335" cy="1480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728663" y="685800"/>
            <a:ext cx="5400675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>
              <a:cxn ang="0">
                <a:pos x="0" y="0"/>
              </a:cxn>
              <a:cxn ang="0">
                <a:pos x="120000" y="0"/>
              </a:cxn>
              <a:cxn ang="0">
                <a:pos x="120000" y="120000"/>
              </a:cxn>
              <a:cxn ang="0">
                <a:pos x="0" y="120000"/>
              </a:cxn>
            </a:cxnLst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8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noFill/>
          <a:ln>
            <a:headEnd/>
            <a:tailEnd/>
          </a:ln>
        </p:spPr>
      </p:sp>
      <p:sp>
        <p:nvSpPr>
          <p:cNvPr id="18435" name="Shape 8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zh-TW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8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noFill/>
          <a:ln>
            <a:headEnd/>
            <a:tailEnd/>
          </a:ln>
        </p:spPr>
      </p:sp>
      <p:sp>
        <p:nvSpPr>
          <p:cNvPr id="19459" name="Shape 8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9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zh-TW" smtClean="0"/>
          </a:p>
        </p:txBody>
      </p:sp>
      <p:sp>
        <p:nvSpPr>
          <p:cNvPr id="20483" name="Shape 9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9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zh-TW" smtClean="0"/>
          </a:p>
        </p:txBody>
      </p:sp>
      <p:sp>
        <p:nvSpPr>
          <p:cNvPr id="21507" name="Shape 9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9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zh-TW" smtClean="0"/>
          </a:p>
        </p:txBody>
      </p:sp>
      <p:sp>
        <p:nvSpPr>
          <p:cNvPr id="22531" name="Shape 1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9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zh-TW" smtClean="0"/>
          </a:p>
        </p:txBody>
      </p:sp>
      <p:sp>
        <p:nvSpPr>
          <p:cNvPr id="22531" name="Shape 1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noFill/>
          <a:ln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0101" y="1173158"/>
            <a:ext cx="9181148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12364" y="2643182"/>
            <a:ext cx="7879370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0A99-9AF3-41B7-B739-7EDB88A89FEE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40EC-95A4-42C4-AD89-C24AE9A41F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438576" y="274640"/>
            <a:ext cx="1822707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40068" y="274640"/>
            <a:ext cx="7814122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A405-4F2C-4B96-86AB-D7431B751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0101" y="2924181"/>
            <a:ext cx="9181148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0101" y="1428748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5175C-D0FF-4D38-83C0-68790BC458FC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40068" y="1600201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90686" y="1600201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93DE-4B61-4209-8254-704216D940A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86936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86936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D04C-62D7-40CF-AF7C-27D6361F98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732B-6C8A-4E49-96D1-C8425F69994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63D-D5A8-44A8-A08A-4D67438C0000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3826" y="1071546"/>
            <a:ext cx="6038255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08417" y="1071547"/>
            <a:ext cx="3553570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28637-AF63-4B04-93DA-47446DAF3579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74" y="285728"/>
            <a:ext cx="9722860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51209" y="642918"/>
            <a:ext cx="92824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23202" y="541340"/>
            <a:ext cx="7577830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54190" y="1000108"/>
            <a:ext cx="1080097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D2AFE-3F9F-49F9-A90C-8642493549F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7876350" y="4915144"/>
            <a:ext cx="292500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080135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5400675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6"/>
            <a:ext cx="1080135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8" y="1600201"/>
            <a:ext cx="9721215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40068" y="6356351"/>
            <a:ext cx="2520315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740968" y="6356351"/>
            <a:ext cx="2520315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E1F2A-F4C5-4E9B-BEEB-D3FBAE8F94D2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hyperlink" Target="APP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ERP_V2.wmv" TargetMode="External"/><Relationship Id="rId5" Type="http://schemas.openxmlformats.org/officeDocument/2006/relationships/image" Target="../media/image37.png"/><Relationship Id="rId4" Type="http://schemas.openxmlformats.org/officeDocument/2006/relationships/hyperlink" Target="WebSite&#23560;&#38988;Demo.mp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1</a:t>
            </a:fld>
            <a:endParaRPr lang="en-US" altLang="zh-TW" dirty="0"/>
          </a:p>
        </p:txBody>
      </p:sp>
      <p:pic>
        <p:nvPicPr>
          <p:cNvPr id="4" name="圖片 3" descr="pp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221" y="1988843"/>
            <a:ext cx="3253524" cy="2965877"/>
          </a:xfrm>
          <a:prstGeom prst="roundRect">
            <a:avLst/>
          </a:prstGeom>
          <a:ln w="127000" cap="rnd">
            <a:solidFill>
              <a:srgbClr val="FFFFFF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288108" y="548680"/>
            <a:ext cx="10297144" cy="95410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5600" b="1" kern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Arial"/>
                <a:ea typeface="Arial"/>
                <a:cs typeface="Arial"/>
                <a:sym typeface="Arial"/>
              </a:rPr>
              <a:t>開店小幫手</a:t>
            </a:r>
          </a:p>
        </p:txBody>
      </p:sp>
      <p:sp>
        <p:nvSpPr>
          <p:cNvPr id="6" name="Shape 85"/>
          <p:cNvSpPr txBox="1">
            <a:spLocks/>
          </p:cNvSpPr>
          <p:nvPr/>
        </p:nvSpPr>
        <p:spPr>
          <a:xfrm>
            <a:off x="288107" y="4941168"/>
            <a:ext cx="10297144" cy="1368152"/>
          </a:xfrm>
          <a:prstGeom prst="rect">
            <a:avLst/>
          </a:prstGeom>
        </p:spPr>
        <p:txBody>
          <a:bodyPr vert="horz" lIns="91425" tIns="91425" rIns="91425" bIns="91425" rtlCol="0">
            <a:noAutofit/>
          </a:bodyPr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0000"/>
              <a:defRPr/>
            </a:pPr>
            <a:r>
              <a:rPr lang="zh-TW" altLang="en-US" sz="36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第六組</a:t>
            </a:r>
            <a:endParaRPr lang="en-US" altLang="zh-TW" sz="3600" dirty="0" smtClean="0">
              <a:solidFill>
                <a:schemeClr val="tx2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0000"/>
              <a:defRPr/>
            </a:pPr>
            <a:r>
              <a:rPr lang="zh-TW" altLang="en-US" sz="3600" dirty="0" smtClean="0">
                <a:solidFill>
                  <a:schemeClr val="accent6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組    員：莊怡潔、許哲浩、賴宜宏</a:t>
            </a:r>
            <a:endParaRPr kumimoji="0" lang="en-US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指導老師：趙令文、</a:t>
            </a:r>
            <a:r>
              <a:rPr lang="zh-TW" altLang="en-US" sz="3600" dirty="0" smtClean="0">
                <a:solidFill>
                  <a:schemeClr val="accent6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+mn-cs"/>
              </a:rPr>
              <a:t>錢達智、</a:t>
            </a: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陳正昌</a:t>
            </a:r>
            <a:endParaRPr kumimoji="0" lang="en-US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None/>
              <a:tabLst/>
              <a:defRPr/>
            </a:pP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55000">
              <a:srgbClr val="F3F3F3"/>
            </a:gs>
            <a:gs pos="100000">
              <a:srgbClr val="D2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庫圖表 5"/>
          <p:cNvGraphicFramePr/>
          <p:nvPr/>
        </p:nvGraphicFramePr>
        <p:xfrm>
          <a:off x="1656260" y="1700809"/>
          <a:ext cx="7450633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hape 90"/>
          <p:cNvSpPr txBox="1">
            <a:spLocks/>
          </p:cNvSpPr>
          <p:nvPr/>
        </p:nvSpPr>
        <p:spPr>
          <a:xfrm>
            <a:off x="935039" y="115888"/>
            <a:ext cx="9315450" cy="1325562"/>
          </a:xfrm>
          <a:prstGeom prst="rect">
            <a:avLst/>
          </a:prstGeom>
        </p:spPr>
        <p:txBody>
          <a:bodyPr lIns="91425" tIns="91425" rIns="91425" bIns="9142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400" kern="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MVC</a:t>
            </a:r>
            <a:r>
              <a:rPr lang="zh-TW" altLang="en-US" sz="4400" kern="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結構流程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0A99-9AF3-41B7-B739-7EDB88A89FEE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55000">
              <a:srgbClr val="F3F3F3"/>
            </a:gs>
            <a:gs pos="100000">
              <a:srgbClr val="D2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"/>
          <p:cNvSpPr txBox="1">
            <a:spLocks/>
          </p:cNvSpPr>
          <p:nvPr/>
        </p:nvSpPr>
        <p:spPr>
          <a:xfrm>
            <a:off x="720726" y="2"/>
            <a:ext cx="9936164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/>
          <a:p>
            <a:pPr algn="r">
              <a:lnSpc>
                <a:spcPct val="90000"/>
              </a:lnSpc>
              <a:buClr>
                <a:srgbClr val="000000"/>
              </a:buClr>
              <a:buFont typeface="Calibri" pitchFamily="34" charset="0"/>
              <a:buNone/>
            </a:pPr>
            <a:r>
              <a:rPr lang="zh-TW" altLang="en-US" sz="4400">
                <a:solidFill>
                  <a:srgbClr val="8B4C13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  <a:sym typeface="Calibri" pitchFamily="34" charset="0"/>
              </a:rPr>
              <a:t>使用技術</a:t>
            </a:r>
            <a:endParaRPr lang="en-US" sz="4400">
              <a:solidFill>
                <a:srgbClr val="8B4C13"/>
              </a:solidFill>
              <a:ea typeface="微軟正黑體" pitchFamily="34" charset="-12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12291" name="群組 27"/>
          <p:cNvGrpSpPr>
            <a:grpSpLocks/>
          </p:cNvGrpSpPr>
          <p:nvPr/>
        </p:nvGrpSpPr>
        <p:grpSpPr bwMode="auto">
          <a:xfrm>
            <a:off x="4040189" y="2349502"/>
            <a:ext cx="2720975" cy="2303463"/>
            <a:chOff x="3491880" y="2132856"/>
            <a:chExt cx="2304256" cy="1944216"/>
          </a:xfrm>
        </p:grpSpPr>
        <p:pic>
          <p:nvPicPr>
            <p:cNvPr id="12322" name="圖片 3" descr="ppt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35896" y="2204864"/>
              <a:ext cx="2016224" cy="162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六邊形 4"/>
            <p:cNvSpPr/>
            <p:nvPr/>
          </p:nvSpPr>
          <p:spPr>
            <a:xfrm>
              <a:off x="3491880" y="2132856"/>
              <a:ext cx="2304256" cy="1944216"/>
            </a:xfrm>
            <a:prstGeom prst="hexagon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kern="0">
                <a:sym typeface="Arial"/>
              </a:endParaRPr>
            </a:p>
          </p:txBody>
        </p:sp>
      </p:grpSp>
      <p:sp>
        <p:nvSpPr>
          <p:cNvPr id="27" name="向下箭號圖說文字 5"/>
          <p:cNvSpPr/>
          <p:nvPr/>
        </p:nvSpPr>
        <p:spPr bwMode="auto">
          <a:xfrm>
            <a:off x="1466109" y="765213"/>
            <a:ext cx="2855066" cy="2951127"/>
          </a:xfrm>
          <a:prstGeom prst="downArrowCallout">
            <a:avLst/>
          </a:prstGeom>
          <a:solidFill>
            <a:schemeClr val="bg1"/>
          </a:solidFill>
          <a:ln>
            <a:prstDash val="lgDashDotDot"/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ym typeface="Arial"/>
            </a:endParaRPr>
          </a:p>
        </p:txBody>
      </p:sp>
      <p:pic>
        <p:nvPicPr>
          <p:cNvPr id="12318" name="圖片 9" descr="htm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6380" y="549277"/>
            <a:ext cx="595499" cy="71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9" name="圖片 10" descr="cs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9035" y="2420723"/>
            <a:ext cx="595674" cy="7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0" name="圖片 11" descr="jquery-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0" y="1916872"/>
            <a:ext cx="1729629" cy="35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1" name="圖片 12" descr="jquery-mobile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83964" y="1341043"/>
            <a:ext cx="1871568" cy="43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向下箭號圖說文字 7"/>
          <p:cNvSpPr/>
          <p:nvPr/>
        </p:nvSpPr>
        <p:spPr bwMode="auto">
          <a:xfrm>
            <a:off x="6337300" y="830189"/>
            <a:ext cx="2859000" cy="2598811"/>
          </a:xfrm>
          <a:prstGeom prst="downArrowCallout">
            <a:avLst/>
          </a:prstGeom>
          <a:solidFill>
            <a:schemeClr val="bg1"/>
          </a:solidFill>
          <a:ln>
            <a:prstDash val="lgDashDot"/>
          </a:ln>
          <a:scene3d>
            <a:camera prst="orthographicFront">
              <a:rot lat="0" lon="0" rev="194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ym typeface="Arial"/>
            </a:endParaRPr>
          </a:p>
        </p:txBody>
      </p:sp>
      <p:pic>
        <p:nvPicPr>
          <p:cNvPr id="12311" name="圖片 21" descr="ajax-log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37346" y="1628816"/>
            <a:ext cx="1159054" cy="36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2" name="圖片 22" descr="jdbc-logo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306" y="1400356"/>
            <a:ext cx="1081783" cy="40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3" name="圖片 23" descr="servlet &amp; jsp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65344" y="2132867"/>
            <a:ext cx="961223" cy="58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4" name="圖片 17" descr="Tomcat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29321" y="620713"/>
            <a:ext cx="699452" cy="65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5" name="圖片 25" descr="java-logo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33333" y="1268779"/>
            <a:ext cx="489562" cy="844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6" name="圖片 16" descr="Eclipse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32923" y="4941168"/>
            <a:ext cx="1215798" cy="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7" name="圖片 17" descr="netbean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88907" y="5517232"/>
            <a:ext cx="1289483" cy="5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8" name="圖片 18" descr="Android Studio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966152" y="4149725"/>
            <a:ext cx="60789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向左箭號圖說文字 15"/>
          <p:cNvSpPr/>
          <p:nvPr/>
        </p:nvSpPr>
        <p:spPr bwMode="auto">
          <a:xfrm>
            <a:off x="6480176" y="3933825"/>
            <a:ext cx="2836863" cy="2159000"/>
          </a:xfrm>
          <a:prstGeom prst="leftArrowCallout">
            <a:avLst/>
          </a:prstGeom>
          <a:noFill/>
          <a:ln>
            <a:prstDash val="lgDashDotDot"/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ym typeface="Arial"/>
            </a:endParaRPr>
          </a:p>
        </p:txBody>
      </p:sp>
      <p:pic>
        <p:nvPicPr>
          <p:cNvPr id="12302" name="圖片 12" descr="github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562926" y="5445224"/>
            <a:ext cx="1528574" cy="48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3" name="圖片 13" descr="mysql-logo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584251" y="4437112"/>
            <a:ext cx="1356994" cy="71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向右箭號圖說文字 11"/>
          <p:cNvSpPr/>
          <p:nvPr/>
        </p:nvSpPr>
        <p:spPr bwMode="auto">
          <a:xfrm>
            <a:off x="1254125" y="3933827"/>
            <a:ext cx="3062288" cy="2087563"/>
          </a:xfrm>
          <a:prstGeom prst="rightArrowCallout">
            <a:avLst/>
          </a:prstGeom>
          <a:noFill/>
          <a:ln>
            <a:prstDash val="lgDashDotDot"/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kern="0">
              <a:sym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600475" y="1700810"/>
            <a:ext cx="148951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4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  <a:ea typeface="Arial"/>
                <a:cs typeface="Arial"/>
                <a:sym typeface="Arial"/>
              </a:rPr>
              <a:t>FRONT</a:t>
            </a:r>
            <a:endParaRPr lang="zh-TW" altLang="en-US" sz="3400" b="1" kern="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66" name="內容版面配置區 4"/>
          <p:cNvSpPr txBox="1">
            <a:spLocks/>
          </p:cNvSpPr>
          <p:nvPr/>
        </p:nvSpPr>
        <p:spPr>
          <a:xfrm>
            <a:off x="5400675" y="1772818"/>
            <a:ext cx="1854161" cy="5632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/>
            </a:pPr>
            <a:r>
              <a:rPr lang="en-US" altLang="zh-TW" sz="3400" b="1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  <a:ea typeface="Calibri"/>
                <a:cs typeface="Calibri"/>
                <a:sym typeface="Calibri"/>
              </a:rPr>
              <a:t>BACK</a:t>
            </a:r>
            <a:endParaRPr lang="zh-TW" altLang="en-US" sz="3400" b="1" kern="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  <a:ea typeface="Calibri"/>
              <a:cs typeface="Calibri"/>
              <a:sym typeface="Calibri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976740" y="4653138"/>
            <a:ext cx="851515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400" b="1" kern="0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  <a:ea typeface="Arial"/>
                <a:cs typeface="Arial"/>
                <a:sym typeface="Arial"/>
              </a:rPr>
              <a:t>ide</a:t>
            </a:r>
            <a:endParaRPr lang="zh-TW" altLang="en-US" sz="3400" b="1" kern="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600477" y="4653138"/>
            <a:ext cx="1221808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400" b="1" kern="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  <a:ea typeface="Arial"/>
                <a:cs typeface="Arial"/>
                <a:sym typeface="Arial"/>
              </a:rPr>
              <a:t>tool</a:t>
            </a:r>
            <a:endParaRPr lang="zh-TW" altLang="en-US" sz="3400" b="1" kern="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36" name="投影片編號版面配置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0A99-9AF3-41B7-B739-7EDB88A89FEE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" grpId="0" animBg="1"/>
      <p:bldP spid="16" grpId="0" animBg="1"/>
      <p:bldP spid="12" grpId="0" animBg="1"/>
      <p:bldP spid="65" grpId="0"/>
      <p:bldP spid="66" grpId="0"/>
      <p:bldP spid="67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55000">
              <a:srgbClr val="F3F3F3"/>
            </a:gs>
            <a:gs pos="100000">
              <a:srgbClr val="D2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0"/>
          <p:cNvSpPr txBox="1">
            <a:spLocks/>
          </p:cNvSpPr>
          <p:nvPr/>
        </p:nvSpPr>
        <p:spPr>
          <a:xfrm>
            <a:off x="742949" y="115888"/>
            <a:ext cx="931703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Font typeface="Calibri" pitchFamily="34" charset="0"/>
              <a:buNone/>
            </a:pPr>
            <a:r>
              <a:rPr lang="zh-TW" altLang="en-US" sz="4400" dirty="0">
                <a:solidFill>
                  <a:srgbClr val="8B4C13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  <a:sym typeface="Calibri" pitchFamily="34" charset="0"/>
              </a:rPr>
              <a:t>專案關聯圖</a:t>
            </a:r>
            <a:endParaRPr lang="en-US" sz="4400" dirty="0">
              <a:solidFill>
                <a:srgbClr val="8B4C13"/>
              </a:solidFill>
              <a:ea typeface="微軟正黑體" pitchFamily="34" charset="-12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0A99-9AF3-41B7-B739-7EDB88A89FEE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147" y="1196752"/>
            <a:ext cx="10009112" cy="54184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4" name="群組 13"/>
          <p:cNvGrpSpPr/>
          <p:nvPr/>
        </p:nvGrpSpPr>
        <p:grpSpPr>
          <a:xfrm>
            <a:off x="2880395" y="1844824"/>
            <a:ext cx="5616624" cy="1872208"/>
            <a:chOff x="2880395" y="1844824"/>
            <a:chExt cx="5616624" cy="1872208"/>
          </a:xfrm>
        </p:grpSpPr>
        <p:cxnSp>
          <p:nvCxnSpPr>
            <p:cNvPr id="9" name="直線接點 8"/>
            <p:cNvCxnSpPr/>
            <p:nvPr/>
          </p:nvCxnSpPr>
          <p:spPr>
            <a:xfrm>
              <a:off x="2880395" y="1844824"/>
              <a:ext cx="0" cy="129614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880395" y="3140968"/>
              <a:ext cx="5616624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8497019" y="3140968"/>
              <a:ext cx="0" cy="57606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/>
          <p:cNvGrpSpPr/>
          <p:nvPr/>
        </p:nvGrpSpPr>
        <p:grpSpPr>
          <a:xfrm>
            <a:off x="3528467" y="4149080"/>
            <a:ext cx="5040560" cy="1800200"/>
            <a:chOff x="3528467" y="4149080"/>
            <a:chExt cx="5040560" cy="1800200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3528467" y="4797152"/>
              <a:ext cx="0" cy="11521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3528467" y="4797152"/>
              <a:ext cx="504056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8569027" y="4149080"/>
              <a:ext cx="0" cy="64807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2286" y="260648"/>
            <a:ext cx="9181148" cy="922114"/>
          </a:xfrm>
        </p:spPr>
        <p:txBody>
          <a:bodyPr/>
          <a:lstStyle/>
          <a:p>
            <a:r>
              <a:rPr lang="en-US" altLang="zh-TW" dirty="0" err="1" smtClean="0">
                <a:solidFill>
                  <a:schemeClr val="accent6">
                    <a:lumMod val="50000"/>
                  </a:schemeClr>
                </a:solidFill>
              </a:rPr>
              <a:t>Github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版本控制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059" y="1124745"/>
            <a:ext cx="8080648" cy="165618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8059" y="2852936"/>
            <a:ext cx="8080648" cy="165618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059" y="4581128"/>
            <a:ext cx="8080648" cy="194421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55000">
              <a:srgbClr val="F3F3F3"/>
            </a:gs>
            <a:gs pos="100000">
              <a:srgbClr val="D2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專案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Demo</a:t>
            </a:r>
            <a:endParaRPr lang="zh-TW" alt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14</a:t>
            </a:fld>
            <a:endParaRPr lang="en-US" altLang="zh-TW"/>
          </a:p>
        </p:txBody>
      </p:sp>
      <p:pic>
        <p:nvPicPr>
          <p:cNvPr id="1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364" y="1484315"/>
            <a:ext cx="3096414" cy="465846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27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45298" y="1484315"/>
            <a:ext cx="3070291" cy="468153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29" name="Picture 5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00797" y="1484315"/>
            <a:ext cx="3547421" cy="468153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+mj-ea"/>
              </a:rPr>
              <a:t>困難與解決</a:t>
            </a:r>
            <a:endParaRPr lang="zh-TW" altLang="en-US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Q: 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如何將報表資料匯出至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Excel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檔案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?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A: 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2800" dirty="0" err="1" smtClean="0">
                <a:latin typeface="標楷體" pitchFamily="65" charset="-120"/>
                <a:ea typeface="標楷體" pitchFamily="65" charset="-120"/>
              </a:rPr>
              <a:t>Jakatar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 POI.</a:t>
            </a:r>
          </a:p>
          <a:p>
            <a:pPr marL="0" indent="0" fontAlgn="auto">
              <a:spcAft>
                <a:spcPts val="0"/>
              </a:spcAft>
              <a:buFont typeface="Wingdings 2"/>
              <a:buNone/>
              <a:defRPr/>
            </a:pP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Q: 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美化</a:t>
            </a:r>
            <a:r>
              <a:rPr lang="en-US" altLang="zh-TW" sz="2800" dirty="0" err="1" smtClean="0">
                <a:latin typeface="標楷體" pitchFamily="65" charset="-120"/>
                <a:ea typeface="標楷體" pitchFamily="65" charset="-120"/>
              </a:rPr>
              <a:t>Jtree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更換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icon?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A: </a:t>
            </a:r>
            <a:r>
              <a:rPr lang="en-US" altLang="zh-TW" sz="2800" dirty="0" err="1" smtClean="0">
                <a:latin typeface="標楷體" pitchFamily="65" charset="-120"/>
                <a:ea typeface="標楷體" pitchFamily="65" charset="-120"/>
              </a:rPr>
              <a:t>TreeCellRendered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與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icon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路徑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Wingdings 2"/>
              <a:buNone/>
              <a:defRPr/>
            </a:pP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Q: ERP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無法搜尋日期資料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?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A: 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修正欄位型別並加入資料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Insert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&amp;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Update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檢查機制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.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15364" name="圖片 3" descr="issu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8964" y="2781302"/>
            <a:ext cx="223202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55000">
              <a:srgbClr val="F3F3F3"/>
            </a:gs>
            <a:gs pos="100000">
              <a:srgbClr val="D2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0A99-9AF3-41B7-B739-7EDB88A89FEE}" type="slidenum">
              <a:rPr lang="en-US" altLang="zh-TW" smtClean="0"/>
              <a:pPr/>
              <a:t>16</a:t>
            </a:fld>
            <a:endParaRPr lang="en-US" altLang="zh-TW"/>
          </a:p>
        </p:txBody>
      </p:sp>
      <p:pic>
        <p:nvPicPr>
          <p:cNvPr id="5" name="圖片 4" descr="than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63" y="1124744"/>
            <a:ext cx="5180993" cy="39604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b="1" dirty="0" smtClean="0">
                <a:solidFill>
                  <a:schemeClr val="accent6">
                    <a:lumMod val="50000"/>
                  </a:schemeClr>
                </a:solidFill>
              </a:rPr>
              <a:t>大綱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23" name="文字版面配置區 4"/>
          <p:cNvSpPr>
            <a:spLocks noGrp="1"/>
          </p:cNvSpPr>
          <p:nvPr>
            <p:ph idx="1"/>
          </p:nvPr>
        </p:nvSpPr>
        <p:spPr>
          <a:xfrm>
            <a:off x="4104531" y="1628800"/>
            <a:ext cx="3763962" cy="4525963"/>
          </a:xfrm>
        </p:spPr>
        <p:txBody>
          <a:bodyPr/>
          <a:lstStyle/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緣起</a:t>
            </a:r>
            <a:endParaRPr lang="en-US" altLang="zh-TW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專案架構</a:t>
            </a:r>
            <a:endParaRPr lang="en-US" altLang="zh-TW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使用技術</a:t>
            </a:r>
            <a:endParaRPr lang="en-US" altLang="zh-TW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版本控制</a:t>
            </a:r>
            <a:endParaRPr lang="en-US" altLang="zh-TW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操作流程</a:t>
            </a:r>
            <a:endParaRPr lang="en-US" altLang="zh-TW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專案</a:t>
            </a:r>
            <a:r>
              <a:rPr lang="en-US" altLang="zh-TW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Demo</a:t>
            </a:r>
          </a:p>
          <a:p>
            <a:r>
              <a:rPr lang="zh-TW" altLang="en-US" b="1" dirty="0" smtClean="0">
                <a:ln w="12700">
                  <a:noFill/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困難與解決</a:t>
            </a:r>
            <a:endParaRPr lang="en-US" altLang="zh-TW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endParaRPr lang="zh-TW" altLang="en-US" b="1" dirty="0" smtClean="0">
              <a:ln w="12700">
                <a:noFill/>
                <a:prstDash val="solid"/>
              </a:ln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>
          <a:xfrm>
            <a:off x="3888507" y="1556793"/>
            <a:ext cx="3132415" cy="352839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  <a:tabLst/>
              <a:defRPr/>
            </a:pP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  <a:cs typeface="+mn-cs"/>
              </a:rPr>
              <a:t>APP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APP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開啟畫面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首頁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產品資訊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店家資訊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會員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問題回報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專案分工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8107" y="1628800"/>
            <a:ext cx="3240361" cy="504056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ERP</a:t>
            </a: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登入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打卡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人事資料庫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採購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產品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庫存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銷售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會計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客戶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報表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系統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資料庫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76139" y="1556792"/>
            <a:ext cx="3276431" cy="4709119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560915" y="1556793"/>
            <a:ext cx="3060407" cy="3384376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  <a:tabLst/>
              <a:defRPr/>
            </a:pPr>
            <a:r>
              <a:rPr lang="en-US" altLang="zh-TW" sz="3200" noProof="0" dirty="0" smtClean="0">
                <a:solidFill>
                  <a:schemeClr val="accent6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  <a:cs typeface="+mn-cs"/>
              </a:rPr>
              <a:t>Website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首頁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最新消息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關於我們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產品介紹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線上訂購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6696819" y="620688"/>
            <a:ext cx="3888432" cy="504056"/>
            <a:chOff x="4824611" y="6237312"/>
            <a:chExt cx="3888432" cy="504056"/>
          </a:xfrm>
        </p:grpSpPr>
        <p:sp>
          <p:nvSpPr>
            <p:cNvPr id="50" name="矩形 49"/>
            <p:cNvSpPr/>
            <p:nvPr/>
          </p:nvSpPr>
          <p:spPr>
            <a:xfrm>
              <a:off x="4824611" y="6237312"/>
              <a:ext cx="3816424" cy="5040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4845225" y="6309320"/>
              <a:ext cx="3867818" cy="400110"/>
              <a:chOff x="4845225" y="6309320"/>
              <a:chExt cx="3867818" cy="400110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4845225" y="6309320"/>
                <a:ext cx="1491554" cy="400110"/>
                <a:chOff x="360115" y="618660"/>
                <a:chExt cx="1491554" cy="400110"/>
              </a:xfrm>
            </p:grpSpPr>
            <p:sp>
              <p:nvSpPr>
                <p:cNvPr id="9" name="五角星形 8"/>
                <p:cNvSpPr/>
                <p:nvPr/>
              </p:nvSpPr>
              <p:spPr>
                <a:xfrm>
                  <a:off x="360115" y="692696"/>
                  <a:ext cx="288032" cy="28803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  <p:sp>
              <p:nvSpPr>
                <p:cNvPr id="12" name="文字方塊 11"/>
                <p:cNvSpPr txBox="1"/>
                <p:nvPr/>
              </p:nvSpPr>
              <p:spPr>
                <a:xfrm>
                  <a:off x="627533" y="618660"/>
                  <a:ext cx="12241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莊怡潔</a:t>
                  </a:r>
                  <a:endParaRPr lang="zh-TW" altLang="en-US" sz="2000" dirty="0"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6100598" y="6309320"/>
                <a:ext cx="1460317" cy="400110"/>
                <a:chOff x="360115" y="201217"/>
                <a:chExt cx="1460317" cy="400110"/>
              </a:xfrm>
            </p:grpSpPr>
            <p:sp>
              <p:nvSpPr>
                <p:cNvPr id="8" name="五角星形 7"/>
                <p:cNvSpPr/>
                <p:nvPr/>
              </p:nvSpPr>
              <p:spPr>
                <a:xfrm>
                  <a:off x="360115" y="260648"/>
                  <a:ext cx="288032" cy="288032"/>
                </a:xfrm>
                <a:prstGeom prst="star5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596296" y="201217"/>
                  <a:ext cx="12241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賴宜宏</a:t>
                  </a:r>
                  <a:endParaRPr lang="zh-TW" altLang="en-US" sz="2000" dirty="0"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</p:grpSp>
          <p:grpSp>
            <p:nvGrpSpPr>
              <p:cNvPr id="16" name="群組 15"/>
              <p:cNvGrpSpPr/>
              <p:nvPr/>
            </p:nvGrpSpPr>
            <p:grpSpPr>
              <a:xfrm>
                <a:off x="7272883" y="6309320"/>
                <a:ext cx="1440160" cy="400110"/>
                <a:chOff x="360115" y="1052736"/>
                <a:chExt cx="1440160" cy="400110"/>
              </a:xfrm>
            </p:grpSpPr>
            <p:sp>
              <p:nvSpPr>
                <p:cNvPr id="10" name="五角星形 9"/>
                <p:cNvSpPr/>
                <p:nvPr/>
              </p:nvSpPr>
              <p:spPr>
                <a:xfrm>
                  <a:off x="360115" y="1124744"/>
                  <a:ext cx="288032" cy="288032"/>
                </a:xfrm>
                <a:prstGeom prst="star5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  <p:sp>
              <p:nvSpPr>
                <p:cNvPr id="13" name="文字方塊 12"/>
                <p:cNvSpPr txBox="1"/>
                <p:nvPr/>
              </p:nvSpPr>
              <p:spPr>
                <a:xfrm>
                  <a:off x="576139" y="1052736"/>
                  <a:ext cx="12241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許哲浩</a:t>
                  </a:r>
                  <a:endParaRPr lang="zh-TW" altLang="en-US" sz="2000" dirty="0"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</p:grpSp>
        </p:grpSp>
      </p:grpSp>
      <p:sp>
        <p:nvSpPr>
          <p:cNvPr id="18" name="五角星形 17"/>
          <p:cNvSpPr/>
          <p:nvPr/>
        </p:nvSpPr>
        <p:spPr>
          <a:xfrm>
            <a:off x="2592363" y="2204864"/>
            <a:ext cx="288032" cy="288032"/>
          </a:xfrm>
          <a:prstGeom prst="star5">
            <a:avLst>
              <a:gd name="adj" fmla="val 22219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五角星形 18"/>
          <p:cNvSpPr/>
          <p:nvPr/>
        </p:nvSpPr>
        <p:spPr>
          <a:xfrm>
            <a:off x="2592363" y="3068960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五角星形 19"/>
          <p:cNvSpPr/>
          <p:nvPr/>
        </p:nvSpPr>
        <p:spPr>
          <a:xfrm>
            <a:off x="2592363" y="2636912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五角星形 20"/>
          <p:cNvSpPr/>
          <p:nvPr/>
        </p:nvSpPr>
        <p:spPr>
          <a:xfrm>
            <a:off x="2592363" y="3501008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五角星形 21"/>
          <p:cNvSpPr/>
          <p:nvPr/>
        </p:nvSpPr>
        <p:spPr>
          <a:xfrm>
            <a:off x="2880395" y="3501008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" name="五角星形 22"/>
          <p:cNvSpPr/>
          <p:nvPr/>
        </p:nvSpPr>
        <p:spPr>
          <a:xfrm>
            <a:off x="3168427" y="3501008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4" name="五角星形 23"/>
          <p:cNvSpPr/>
          <p:nvPr/>
        </p:nvSpPr>
        <p:spPr>
          <a:xfrm>
            <a:off x="2592363" y="3933056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五角星形 24"/>
          <p:cNvSpPr/>
          <p:nvPr/>
        </p:nvSpPr>
        <p:spPr>
          <a:xfrm>
            <a:off x="2880395" y="3933056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6" name="五角星形 25"/>
          <p:cNvSpPr/>
          <p:nvPr/>
        </p:nvSpPr>
        <p:spPr>
          <a:xfrm>
            <a:off x="2592363" y="4365104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五角星形 26"/>
          <p:cNvSpPr/>
          <p:nvPr/>
        </p:nvSpPr>
        <p:spPr>
          <a:xfrm>
            <a:off x="2592363" y="4797152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五角星形 27"/>
          <p:cNvSpPr/>
          <p:nvPr/>
        </p:nvSpPr>
        <p:spPr>
          <a:xfrm>
            <a:off x="2592363" y="5229200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五角星形 28"/>
          <p:cNvSpPr/>
          <p:nvPr/>
        </p:nvSpPr>
        <p:spPr>
          <a:xfrm>
            <a:off x="2880395" y="5229200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五角星形 29"/>
          <p:cNvSpPr/>
          <p:nvPr/>
        </p:nvSpPr>
        <p:spPr>
          <a:xfrm>
            <a:off x="3168427" y="5229200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1" name="五角星形 30"/>
          <p:cNvSpPr/>
          <p:nvPr/>
        </p:nvSpPr>
        <p:spPr>
          <a:xfrm>
            <a:off x="2592363" y="5661248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2" name="五角星形 31"/>
          <p:cNvSpPr/>
          <p:nvPr/>
        </p:nvSpPr>
        <p:spPr>
          <a:xfrm>
            <a:off x="2880395" y="5661248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3" name="五角星形 32"/>
          <p:cNvSpPr/>
          <p:nvPr/>
        </p:nvSpPr>
        <p:spPr>
          <a:xfrm>
            <a:off x="2592363" y="6093296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4" name="五角星形 33"/>
          <p:cNvSpPr/>
          <p:nvPr/>
        </p:nvSpPr>
        <p:spPr>
          <a:xfrm>
            <a:off x="2880395" y="6093296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5" name="五角星形 34"/>
          <p:cNvSpPr/>
          <p:nvPr/>
        </p:nvSpPr>
        <p:spPr>
          <a:xfrm>
            <a:off x="6408787" y="2204864"/>
            <a:ext cx="288032" cy="288032"/>
          </a:xfrm>
          <a:prstGeom prst="star5">
            <a:avLst>
              <a:gd name="adj" fmla="val 22219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6" name="五角星形 35"/>
          <p:cNvSpPr/>
          <p:nvPr/>
        </p:nvSpPr>
        <p:spPr>
          <a:xfrm>
            <a:off x="6408787" y="2708920"/>
            <a:ext cx="288032" cy="288032"/>
          </a:xfrm>
          <a:prstGeom prst="star5">
            <a:avLst>
              <a:gd name="adj" fmla="val 22219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7" name="五角星形 36"/>
          <p:cNvSpPr/>
          <p:nvPr/>
        </p:nvSpPr>
        <p:spPr>
          <a:xfrm>
            <a:off x="6408787" y="3140968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8" name="五角星形 37"/>
          <p:cNvSpPr/>
          <p:nvPr/>
        </p:nvSpPr>
        <p:spPr>
          <a:xfrm>
            <a:off x="6408787" y="3645024"/>
            <a:ext cx="288032" cy="288032"/>
          </a:xfrm>
          <a:prstGeom prst="star5">
            <a:avLst>
              <a:gd name="adj" fmla="val 22219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9" name="五角星形 38"/>
          <p:cNvSpPr/>
          <p:nvPr/>
        </p:nvSpPr>
        <p:spPr>
          <a:xfrm>
            <a:off x="6408787" y="4149080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0" name="五角星形 39"/>
          <p:cNvSpPr/>
          <p:nvPr/>
        </p:nvSpPr>
        <p:spPr>
          <a:xfrm>
            <a:off x="6408787" y="4581128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1" name="五角星形 40"/>
          <p:cNvSpPr/>
          <p:nvPr/>
        </p:nvSpPr>
        <p:spPr>
          <a:xfrm>
            <a:off x="9577139" y="2204864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2" name="五角星形 41"/>
          <p:cNvSpPr/>
          <p:nvPr/>
        </p:nvSpPr>
        <p:spPr>
          <a:xfrm>
            <a:off x="9865171" y="2204864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3" name="五角星形 42"/>
          <p:cNvSpPr/>
          <p:nvPr/>
        </p:nvSpPr>
        <p:spPr>
          <a:xfrm>
            <a:off x="10153203" y="2204864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4" name="五角星形 43"/>
          <p:cNvSpPr/>
          <p:nvPr/>
        </p:nvSpPr>
        <p:spPr>
          <a:xfrm>
            <a:off x="9577139" y="2708920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6" name="五角星形 45"/>
          <p:cNvSpPr/>
          <p:nvPr/>
        </p:nvSpPr>
        <p:spPr>
          <a:xfrm>
            <a:off x="9577139" y="3645024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7" name="五角星形 46"/>
          <p:cNvSpPr/>
          <p:nvPr/>
        </p:nvSpPr>
        <p:spPr>
          <a:xfrm>
            <a:off x="9577139" y="4149080"/>
            <a:ext cx="288032" cy="288032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8" name="五角星形 47"/>
          <p:cNvSpPr/>
          <p:nvPr/>
        </p:nvSpPr>
        <p:spPr>
          <a:xfrm>
            <a:off x="9577139" y="3212976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3" name="內容版面配置區 2"/>
          <p:cNvSpPr txBox="1">
            <a:spLocks/>
          </p:cNvSpPr>
          <p:nvPr/>
        </p:nvSpPr>
        <p:spPr>
          <a:xfrm>
            <a:off x="7560915" y="4725144"/>
            <a:ext cx="2664296" cy="2016224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  <a:tabLst/>
              <a:defRPr/>
            </a:pPr>
            <a:r>
              <a:rPr lang="en-US" altLang="zh-TW" sz="3200" noProof="0" dirty="0" smtClean="0">
                <a:solidFill>
                  <a:schemeClr val="accent6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  <a:cs typeface="+mn-cs"/>
              </a:rPr>
              <a:t>Demo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ERP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APP</a:t>
            </a:r>
            <a:endParaRPr lang="en-US" altLang="zh-TW" sz="26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</a:pP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600" dirty="0" smtClean="0">
                <a:latin typeface="標楷體" pitchFamily="65" charset="-120"/>
                <a:ea typeface="標楷體" pitchFamily="65" charset="-120"/>
              </a:rPr>
              <a:t>Website</a:t>
            </a:r>
            <a:r>
              <a:rPr lang="zh-TW" altLang="en-US" sz="2600" dirty="0" smtClean="0">
                <a:latin typeface="標楷體" pitchFamily="65" charset="-120"/>
                <a:ea typeface="標楷體" pitchFamily="65" charset="-120"/>
              </a:rPr>
              <a:t> 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54" name="五角星形 53"/>
          <p:cNvSpPr/>
          <p:nvPr/>
        </p:nvSpPr>
        <p:spPr>
          <a:xfrm>
            <a:off x="9577139" y="5373216"/>
            <a:ext cx="288032" cy="288032"/>
          </a:xfrm>
          <a:prstGeom prst="star5">
            <a:avLst>
              <a:gd name="adj" fmla="val 22219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5" name="五角星形 54"/>
          <p:cNvSpPr/>
          <p:nvPr/>
        </p:nvSpPr>
        <p:spPr>
          <a:xfrm>
            <a:off x="9577139" y="5877272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6" name="五角星形 55"/>
          <p:cNvSpPr/>
          <p:nvPr/>
        </p:nvSpPr>
        <p:spPr>
          <a:xfrm>
            <a:off x="9577139" y="6309320"/>
            <a:ext cx="288032" cy="288032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/>
        <p:txBody>
          <a:bodyPr lIns="91425" tIns="91425" rIns="91425" bIns="91425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+mj-ea"/>
              </a:rPr>
              <a:t>緣起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5" name="文字版面配置區 4"/>
          <p:cNvSpPr txBox="1">
            <a:spLocks/>
          </p:cNvSpPr>
          <p:nvPr/>
        </p:nvSpPr>
        <p:spPr>
          <a:xfrm>
            <a:off x="3672483" y="1340768"/>
            <a:ext cx="4536504" cy="511256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lvl="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</a:pPr>
            <a:r>
              <a:rPr lang="zh-TW" altLang="en-US" sz="32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前端、後端</a:t>
            </a:r>
            <a:endParaRPr kumimoji="0" lang="en-US" altLang="zh-TW" sz="3200" b="1" i="0" u="none" strike="noStrike" kern="1200" cap="none" spc="0" normalizeH="0" baseline="0" noProof="0" dirty="0" smtClean="0">
              <a:ln w="12700">
                <a:noFill/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lvl="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</a:pPr>
            <a:r>
              <a:rPr lang="zh-TW" altLang="en-US" sz="32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工作經歷</a:t>
            </a:r>
            <a:endParaRPr kumimoji="0" lang="en-US" altLang="zh-TW" sz="3200" b="1" i="0" u="none" strike="noStrike" kern="1200" cap="none" spc="0" normalizeH="0" baseline="0" noProof="0" dirty="0" smtClean="0">
              <a:ln w="12700">
                <a:noFill/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lvl="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</a:pPr>
            <a:r>
              <a:rPr lang="zh-TW" altLang="en-US" sz="32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聯繫橋樑</a:t>
            </a:r>
            <a:endParaRPr lang="en-US" altLang="zh-TW" sz="3200" b="1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lvl="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</a:pPr>
            <a:r>
              <a:rPr lang="zh-TW" altLang="en-US" sz="32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手搖飲品店</a:t>
            </a:r>
            <a:endParaRPr lang="en-US" altLang="zh-TW" sz="3200" b="1" dirty="0" smtClean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lvl="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2"/>
              <a:buChar char=""/>
            </a:pPr>
            <a:r>
              <a:rPr lang="zh-TW" altLang="en-US" sz="3200" b="1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圓夢</a:t>
            </a:r>
            <a:endParaRPr kumimoji="0" lang="zh-TW" altLang="en-US" sz="3200" b="1" i="0" u="none" strike="noStrike" kern="1200" cap="none" spc="0" normalizeH="0" baseline="0" noProof="0" dirty="0" smtClean="0">
              <a:ln w="12700">
                <a:noFill/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pic>
        <p:nvPicPr>
          <p:cNvPr id="6" name="圖片 5" descr="2000px-Suspension_bridge_(PSF)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71" y="3717032"/>
            <a:ext cx="4356016" cy="2683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 descr="dream.png"/>
          <p:cNvPicPr>
            <a:picLocks noChangeAspect="1"/>
          </p:cNvPicPr>
          <p:nvPr/>
        </p:nvPicPr>
        <p:blipFill>
          <a:blip r:embed="rId4">
            <a:lum contrast="-40000"/>
          </a:blip>
          <a:stretch>
            <a:fillRect/>
          </a:stretch>
        </p:blipFill>
        <p:spPr>
          <a:xfrm>
            <a:off x="1008187" y="2708920"/>
            <a:ext cx="2232248" cy="1674186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0"/>
                            </p:stCondLst>
                            <p:childTnLst>
                              <p:par>
                                <p:cTn id="27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90"/>
          <p:cNvSpPr txBox="1">
            <a:spLocks noGrp="1"/>
          </p:cNvSpPr>
          <p:nvPr>
            <p:ph type="title"/>
          </p:nvPr>
        </p:nvSpPr>
        <p:spPr>
          <a:xfrm>
            <a:off x="169865" y="2"/>
            <a:ext cx="10631487" cy="1196975"/>
          </a:xfrm>
        </p:spPr>
        <p:txBody>
          <a:bodyPr lIns="91425" tIns="91425" rIns="91425" bIns="91425" rtlCol="0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專案架構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(ERP)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192" name="圖片 191" descr="hel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019" y="3356992"/>
            <a:ext cx="2016224" cy="21223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091" y="836712"/>
            <a:ext cx="7253265" cy="5688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10" repeatCount="2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6299" y="4653136"/>
            <a:ext cx="2232248" cy="18602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" name="Shape 96"/>
          <p:cNvGrpSpPr/>
          <p:nvPr/>
        </p:nvGrpSpPr>
        <p:grpSpPr>
          <a:xfrm>
            <a:off x="288107" y="1268760"/>
            <a:ext cx="10297144" cy="5184576"/>
            <a:chOff x="5238" y="1135932"/>
            <a:chExt cx="10505121" cy="367443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97" name="Shape 97"/>
            <p:cNvSpPr/>
            <p:nvPr/>
          </p:nvSpPr>
          <p:spPr>
            <a:xfrm>
              <a:off x="9405064" y="2080768"/>
              <a:ext cx="144169" cy="2489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98" name="Shape 98"/>
            <p:cNvSpPr/>
            <p:nvPr/>
          </p:nvSpPr>
          <p:spPr>
            <a:xfrm>
              <a:off x="9405064" y="2080768"/>
              <a:ext cx="144169" cy="18069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99" name="Shape 99"/>
            <p:cNvSpPr/>
            <p:nvPr/>
          </p:nvSpPr>
          <p:spPr>
            <a:xfrm>
              <a:off x="9405064" y="2080768"/>
              <a:ext cx="144169" cy="11245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0" name="Shape 100"/>
            <p:cNvSpPr/>
            <p:nvPr/>
          </p:nvSpPr>
          <p:spPr>
            <a:xfrm>
              <a:off x="9405064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1" name="Shape 101"/>
            <p:cNvSpPr/>
            <p:nvPr/>
          </p:nvSpPr>
          <p:spPr>
            <a:xfrm>
              <a:off x="5137658" y="1398367"/>
              <a:ext cx="4651855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2" name="Shape 102"/>
            <p:cNvSpPr/>
            <p:nvPr/>
          </p:nvSpPr>
          <p:spPr>
            <a:xfrm>
              <a:off x="8242100" y="2080768"/>
              <a:ext cx="144169" cy="11245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3" name="Shape 103"/>
            <p:cNvSpPr/>
            <p:nvPr/>
          </p:nvSpPr>
          <p:spPr>
            <a:xfrm>
              <a:off x="8242100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" name="Shape 104"/>
            <p:cNvSpPr/>
            <p:nvPr/>
          </p:nvSpPr>
          <p:spPr>
            <a:xfrm>
              <a:off x="5137658" y="1398367"/>
              <a:ext cx="3488891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5" name="Shape 105"/>
            <p:cNvSpPr/>
            <p:nvPr/>
          </p:nvSpPr>
          <p:spPr>
            <a:xfrm>
              <a:off x="7079135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" name="Shape 106"/>
            <p:cNvSpPr/>
            <p:nvPr/>
          </p:nvSpPr>
          <p:spPr>
            <a:xfrm>
              <a:off x="5137658" y="1398367"/>
              <a:ext cx="2325927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7" name="Shape 107"/>
            <p:cNvSpPr/>
            <p:nvPr/>
          </p:nvSpPr>
          <p:spPr>
            <a:xfrm>
              <a:off x="5916171" y="2080768"/>
              <a:ext cx="144169" cy="11245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8" name="Shape 108"/>
            <p:cNvSpPr/>
            <p:nvPr/>
          </p:nvSpPr>
          <p:spPr>
            <a:xfrm>
              <a:off x="5916171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9" name="Shape 109"/>
            <p:cNvSpPr/>
            <p:nvPr/>
          </p:nvSpPr>
          <p:spPr>
            <a:xfrm>
              <a:off x="5137658" y="1398367"/>
              <a:ext cx="1162963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0" name="Shape 110"/>
            <p:cNvSpPr/>
            <p:nvPr/>
          </p:nvSpPr>
          <p:spPr>
            <a:xfrm>
              <a:off x="4753207" y="2080768"/>
              <a:ext cx="144169" cy="2489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1" name="Shape 111"/>
            <p:cNvSpPr/>
            <p:nvPr/>
          </p:nvSpPr>
          <p:spPr>
            <a:xfrm>
              <a:off x="4753207" y="2080768"/>
              <a:ext cx="144169" cy="18069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2" name="Shape 112"/>
            <p:cNvSpPr/>
            <p:nvPr/>
          </p:nvSpPr>
          <p:spPr>
            <a:xfrm>
              <a:off x="4753207" y="2080768"/>
              <a:ext cx="144169" cy="11245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3" name="Shape 113"/>
            <p:cNvSpPr/>
            <p:nvPr/>
          </p:nvSpPr>
          <p:spPr>
            <a:xfrm>
              <a:off x="4753207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4" name="Shape 114"/>
            <p:cNvSpPr/>
            <p:nvPr/>
          </p:nvSpPr>
          <p:spPr>
            <a:xfrm>
              <a:off x="5091939" y="1398367"/>
              <a:ext cx="91439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5" name="Shape 115"/>
            <p:cNvSpPr/>
            <p:nvPr/>
          </p:nvSpPr>
          <p:spPr>
            <a:xfrm>
              <a:off x="3590242" y="2080768"/>
              <a:ext cx="144169" cy="11245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6" name="Shape 116"/>
            <p:cNvSpPr/>
            <p:nvPr/>
          </p:nvSpPr>
          <p:spPr>
            <a:xfrm>
              <a:off x="3590242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7" name="Shape 117"/>
            <p:cNvSpPr/>
            <p:nvPr/>
          </p:nvSpPr>
          <p:spPr>
            <a:xfrm>
              <a:off x="3974694" y="1398367"/>
              <a:ext cx="1162963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8" name="Shape 118"/>
            <p:cNvSpPr/>
            <p:nvPr/>
          </p:nvSpPr>
          <p:spPr>
            <a:xfrm>
              <a:off x="2427278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19" name="Shape 119"/>
            <p:cNvSpPr/>
            <p:nvPr/>
          </p:nvSpPr>
          <p:spPr>
            <a:xfrm>
              <a:off x="2811730" y="1398367"/>
              <a:ext cx="2325927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0" name="Shape 120"/>
            <p:cNvSpPr/>
            <p:nvPr/>
          </p:nvSpPr>
          <p:spPr>
            <a:xfrm>
              <a:off x="1264315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1" name="Shape 121"/>
            <p:cNvSpPr/>
            <p:nvPr/>
          </p:nvSpPr>
          <p:spPr>
            <a:xfrm>
              <a:off x="1648766" y="1398367"/>
              <a:ext cx="3488891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2" name="Shape 122"/>
            <p:cNvSpPr/>
            <p:nvPr/>
          </p:nvSpPr>
          <p:spPr>
            <a:xfrm>
              <a:off x="101351" y="2080768"/>
              <a:ext cx="144169" cy="2489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3" name="Shape 123"/>
            <p:cNvSpPr/>
            <p:nvPr/>
          </p:nvSpPr>
          <p:spPr>
            <a:xfrm>
              <a:off x="101351" y="2080768"/>
              <a:ext cx="144169" cy="18069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4" name="Shape 124"/>
            <p:cNvSpPr/>
            <p:nvPr/>
          </p:nvSpPr>
          <p:spPr>
            <a:xfrm>
              <a:off x="101351" y="2080768"/>
              <a:ext cx="144169" cy="11245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5" name="Shape 125"/>
            <p:cNvSpPr/>
            <p:nvPr/>
          </p:nvSpPr>
          <p:spPr>
            <a:xfrm>
              <a:off x="101351" y="2080768"/>
              <a:ext cx="144169" cy="4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599BD5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6" name="Shape 126"/>
            <p:cNvSpPr/>
            <p:nvPr/>
          </p:nvSpPr>
          <p:spPr>
            <a:xfrm>
              <a:off x="485802" y="1398367"/>
              <a:ext cx="4651855" cy="201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27" name="Shape 127"/>
            <p:cNvSpPr/>
            <p:nvPr/>
          </p:nvSpPr>
          <p:spPr>
            <a:xfrm>
              <a:off x="4527087" y="1135932"/>
              <a:ext cx="1336597" cy="262434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 dirty="0">
                <a:solidFill>
                  <a:schemeClr val="accent6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4527087" y="1135932"/>
              <a:ext cx="1336597" cy="262434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ERP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5238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5238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人事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245519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245519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員工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245519" y="29650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245519" y="29650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員工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考績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45519" y="3647405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245519" y="3647405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出缺勤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45519" y="4329807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245519" y="4329807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薪資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168201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1168201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採購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08483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x="1408483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進貨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331166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2331166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產品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2571448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2571448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產品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494130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3494130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庫存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734412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3734412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原料</a:t>
              </a:r>
              <a:endParaRPr lang="en-US" sz="2000" kern="0" dirty="0" smtClean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庫存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3734412" y="29650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 dirty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3734412" y="29650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領料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紀錄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657094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 txBox="1"/>
            <p:nvPr/>
          </p:nvSpPr>
          <p:spPr>
            <a:xfrm>
              <a:off x="4657094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銷售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897376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4897376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訂單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4897376" y="29650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4897376" y="29650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訂購項目資料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897376" y="3647405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4897376" y="3647405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異常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紀錄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4897376" y="4329807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4897376" y="4329807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廠商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5820058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5820058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會計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6060341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6060341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應</a:t>
              </a:r>
              <a:r>
                <a:rPr lang="zh-TW" altLang="en-US" sz="2000" kern="0" dirty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付</a:t>
              </a: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帳款管理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6060341" y="29650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6060341" y="29650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資產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管理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6983022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6983022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客戶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223304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7223304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客戶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8145986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8145986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報表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系統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8386268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8386268" y="2282606"/>
              <a:ext cx="961127" cy="48056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銷售</a:t>
              </a:r>
              <a:endParaRPr lang="en-US" sz="2000" kern="0" dirty="0" smtClean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報表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8386268" y="2965006"/>
              <a:ext cx="961127" cy="48056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8386268" y="29650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營利</a:t>
              </a:r>
              <a:endParaRPr lang="en-US" sz="2000" kern="0" dirty="0" smtClean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報表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9308950" y="1600204"/>
              <a:ext cx="961127" cy="480562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9308950" y="1600204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系統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管理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9549232" y="22826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9549232" y="22826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帳號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管理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9549232" y="2965006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9549232" y="2965006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公告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管理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9549232" y="3647405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 txBox="1"/>
            <p:nvPr/>
          </p:nvSpPr>
          <p:spPr>
            <a:xfrm>
              <a:off x="9549232" y="3647405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部門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管理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9549232" y="4329807"/>
              <a:ext cx="961127" cy="48056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9549232" y="4329807"/>
              <a:ext cx="961127" cy="480562"/>
            </a:xfrm>
            <a:prstGeom prst="rect">
              <a:avLst/>
            </a:prstGeom>
            <a:noFill/>
            <a:ln>
              <a:noFill/>
            </a:ln>
          </p:spPr>
          <p:txBody>
            <a:bodyPr lIns="9525" tIns="9525" rIns="9525" bIns="95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網站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新聞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</p:grpSp>
      <p:sp>
        <p:nvSpPr>
          <p:cNvPr id="189" name="Shape 90"/>
          <p:cNvSpPr txBox="1">
            <a:spLocks noGrp="1"/>
          </p:cNvSpPr>
          <p:nvPr>
            <p:ph type="title"/>
          </p:nvPr>
        </p:nvSpPr>
        <p:spPr/>
        <p:txBody>
          <a:bodyPr lIns="91425" tIns="91425" rIns="91425" bIns="91425"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專案架構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(ERP)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投影片編號版面配置區 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db_rela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9918" y="260651"/>
            <a:ext cx="8101013" cy="65233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hape 90"/>
          <p:cNvSpPr txBox="1">
            <a:spLocks/>
          </p:cNvSpPr>
          <p:nvPr/>
        </p:nvSpPr>
        <p:spPr>
          <a:xfrm>
            <a:off x="106363" y="2"/>
            <a:ext cx="3189288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pPr>
            <a:r>
              <a:rPr lang="zh-TW" altLang="en-US" sz="4400" kern="0" dirty="0">
                <a:solidFill>
                  <a:schemeClr val="accent6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rPr>
              <a:t>資料庫</a:t>
            </a:r>
            <a:r>
              <a:rPr lang="zh-TW" altLang="en-US" sz="4000" kern="0" dirty="0">
                <a:solidFill>
                  <a:schemeClr val="accent6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rPr>
              <a:t>架構</a:t>
            </a:r>
            <a:endParaRPr lang="en-US" sz="4000" kern="0" dirty="0">
              <a:solidFill>
                <a:schemeClr val="accent6">
                  <a:lumMod val="50000"/>
                </a:schemeClr>
              </a:solidFill>
              <a:latin typeface="標楷體" pitchFamily="65" charset="-120"/>
              <a:ea typeface="標楷體" pitchFamily="65" charset="-120"/>
              <a:cs typeface="Calibri"/>
              <a:sym typeface="Calibri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0A99-9AF3-41B7-B739-7EDB88A89FEE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0515" y="3685647"/>
            <a:ext cx="1872208" cy="3172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115" y="1484784"/>
            <a:ext cx="2088231" cy="28443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34" name="肘形接點 133"/>
          <p:cNvCxnSpPr>
            <a:stCxn id="52" idx="2"/>
            <a:endCxn id="80" idx="0"/>
          </p:cNvCxnSpPr>
          <p:nvPr/>
        </p:nvCxnSpPr>
        <p:spPr>
          <a:xfrm rot="16200000" flipH="1">
            <a:off x="6851371" y="557784"/>
            <a:ext cx="288895" cy="34373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 descr="drin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043" y="4941168"/>
            <a:ext cx="1872133" cy="1404100"/>
          </a:xfrm>
          <a:prstGeom prst="rect">
            <a:avLst/>
          </a:prstGeom>
        </p:spPr>
      </p:pic>
      <p:pic>
        <p:nvPicPr>
          <p:cNvPr id="87" name="圖片 86" descr="drin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083" y="4437112"/>
            <a:ext cx="1872133" cy="1404100"/>
          </a:xfrm>
          <a:prstGeom prst="rect">
            <a:avLst/>
          </a:prstGeom>
        </p:spPr>
      </p:pic>
      <p:sp>
        <p:nvSpPr>
          <p:cNvPr id="122" name="Shape 236"/>
          <p:cNvSpPr/>
          <p:nvPr/>
        </p:nvSpPr>
        <p:spPr>
          <a:xfrm>
            <a:off x="6048747" y="3212976"/>
            <a:ext cx="151645" cy="3966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3" name="Shape 230"/>
          <p:cNvGrpSpPr/>
          <p:nvPr/>
        </p:nvGrpSpPr>
        <p:grpSpPr>
          <a:xfrm>
            <a:off x="1584251" y="1700808"/>
            <a:ext cx="7638570" cy="3455521"/>
            <a:chOff x="-2923" y="911538"/>
            <a:chExt cx="8133846" cy="431363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6" name="Shape 231"/>
            <p:cNvSpPr/>
            <p:nvPr/>
          </p:nvSpPr>
          <p:spPr>
            <a:xfrm>
              <a:off x="7514461" y="2349774"/>
              <a:ext cx="161477" cy="49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8" name="Shape 233"/>
            <p:cNvSpPr/>
            <p:nvPr/>
          </p:nvSpPr>
          <p:spPr>
            <a:xfrm>
              <a:off x="5856410" y="2978464"/>
              <a:ext cx="161478" cy="495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9" name="Shape 234"/>
            <p:cNvSpPr/>
            <p:nvPr/>
          </p:nvSpPr>
          <p:spPr>
            <a:xfrm>
              <a:off x="5635723" y="2439664"/>
              <a:ext cx="651296" cy="3595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59999"/>
                  </a:lnTo>
                  <a:lnTo>
                    <a:pt x="120000" y="59999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0" name="Shape 235"/>
            <p:cNvSpPr/>
            <p:nvPr/>
          </p:nvSpPr>
          <p:spPr>
            <a:xfrm>
              <a:off x="4754092" y="3518342"/>
              <a:ext cx="161477" cy="12595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1" name="Shape 236"/>
            <p:cNvSpPr/>
            <p:nvPr/>
          </p:nvSpPr>
          <p:spPr>
            <a:xfrm>
              <a:off x="4754092" y="3518342"/>
              <a:ext cx="161477" cy="49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2" name="Shape 237"/>
            <p:cNvSpPr/>
            <p:nvPr/>
          </p:nvSpPr>
          <p:spPr>
            <a:xfrm>
              <a:off x="4984426" y="2439664"/>
              <a:ext cx="651296" cy="3595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59999"/>
                  </a:lnTo>
                  <a:lnTo>
                    <a:pt x="0" y="5999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4" name="Shape 239"/>
            <p:cNvSpPr/>
            <p:nvPr/>
          </p:nvSpPr>
          <p:spPr>
            <a:xfrm>
              <a:off x="3442461" y="2439662"/>
              <a:ext cx="161477" cy="49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7" name="Shape 242"/>
            <p:cNvSpPr/>
            <p:nvPr/>
          </p:nvSpPr>
          <p:spPr>
            <a:xfrm>
              <a:off x="2064389" y="2304021"/>
              <a:ext cx="82688" cy="49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9" name="Shape 244"/>
            <p:cNvSpPr/>
            <p:nvPr/>
          </p:nvSpPr>
          <p:spPr>
            <a:xfrm>
              <a:off x="536862" y="2259883"/>
              <a:ext cx="122379" cy="6749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1" name="Shape 246"/>
            <p:cNvSpPr/>
            <p:nvPr/>
          </p:nvSpPr>
          <p:spPr>
            <a:xfrm>
              <a:off x="3391171" y="911538"/>
              <a:ext cx="1076523" cy="538261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52" name="Shape 247"/>
            <p:cNvSpPr txBox="1"/>
            <p:nvPr/>
          </p:nvSpPr>
          <p:spPr>
            <a:xfrm>
              <a:off x="3391171" y="911538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APP</a:t>
              </a:r>
            </a:p>
          </p:txBody>
        </p:sp>
        <p:sp>
          <p:nvSpPr>
            <p:cNvPr id="53" name="Shape 248"/>
            <p:cNvSpPr/>
            <p:nvPr/>
          </p:nvSpPr>
          <p:spPr>
            <a:xfrm>
              <a:off x="124" y="1720545"/>
              <a:ext cx="1076523" cy="67390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54" name="Shape 249"/>
            <p:cNvSpPr txBox="1"/>
            <p:nvPr/>
          </p:nvSpPr>
          <p:spPr>
            <a:xfrm>
              <a:off x="124" y="1811512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首頁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55" name="Shape 250"/>
            <p:cNvSpPr/>
            <p:nvPr/>
          </p:nvSpPr>
          <p:spPr>
            <a:xfrm>
              <a:off x="-2923" y="2799760"/>
              <a:ext cx="1076523" cy="808468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56" name="Shape 251"/>
            <p:cNvSpPr txBox="1"/>
            <p:nvPr/>
          </p:nvSpPr>
          <p:spPr>
            <a:xfrm>
              <a:off x="-2923" y="2844077"/>
              <a:ext cx="1076523" cy="674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最新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消息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57" name="Shape 252"/>
            <p:cNvSpPr/>
            <p:nvPr/>
          </p:nvSpPr>
          <p:spPr>
            <a:xfrm>
              <a:off x="1571848" y="1765758"/>
              <a:ext cx="1076523" cy="67390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58" name="Shape 253"/>
            <p:cNvSpPr txBox="1"/>
            <p:nvPr/>
          </p:nvSpPr>
          <p:spPr>
            <a:xfrm>
              <a:off x="1571848" y="1810434"/>
              <a:ext cx="1076523" cy="584014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產品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資訊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59" name="Shape 254"/>
            <p:cNvSpPr/>
            <p:nvPr/>
          </p:nvSpPr>
          <p:spPr>
            <a:xfrm>
              <a:off x="1571848" y="2799221"/>
              <a:ext cx="1076523" cy="718578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60" name="Shape 255"/>
            <p:cNvSpPr txBox="1"/>
            <p:nvPr/>
          </p:nvSpPr>
          <p:spPr>
            <a:xfrm>
              <a:off x="1571848" y="2799221"/>
              <a:ext cx="1076523" cy="718578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商品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菜單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61" name="Shape 256"/>
            <p:cNvSpPr/>
            <p:nvPr/>
          </p:nvSpPr>
          <p:spPr>
            <a:xfrm>
              <a:off x="1610339" y="3878974"/>
              <a:ext cx="1076523" cy="718040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/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62" name="Shape 257"/>
            <p:cNvSpPr txBox="1"/>
            <p:nvPr/>
          </p:nvSpPr>
          <p:spPr>
            <a:xfrm>
              <a:off x="1610339" y="3878974"/>
              <a:ext cx="1076523" cy="718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點餐</a:t>
              </a:r>
              <a:endParaRPr lang="en-US" sz="2000" kern="0" dirty="0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系統</a:t>
              </a:r>
              <a:endParaRPr lang="en-US" sz="2000" kern="0" dirty="0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63" name="Shape 258"/>
            <p:cNvSpPr/>
            <p:nvPr/>
          </p:nvSpPr>
          <p:spPr>
            <a:xfrm>
              <a:off x="2987477" y="1765761"/>
              <a:ext cx="1076523" cy="67390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64" name="Shape 259"/>
            <p:cNvSpPr txBox="1"/>
            <p:nvPr/>
          </p:nvSpPr>
          <p:spPr>
            <a:xfrm>
              <a:off x="2990523" y="1810436"/>
              <a:ext cx="1076523" cy="539339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店家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資訊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65" name="Shape 260"/>
            <p:cNvSpPr/>
            <p:nvPr/>
          </p:nvSpPr>
          <p:spPr>
            <a:xfrm>
              <a:off x="2990523" y="2799221"/>
              <a:ext cx="1076523" cy="719116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66" name="Shape 261"/>
            <p:cNvSpPr txBox="1"/>
            <p:nvPr/>
          </p:nvSpPr>
          <p:spPr>
            <a:xfrm>
              <a:off x="2990523" y="2889110"/>
              <a:ext cx="1076523" cy="539338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分店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地圖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67" name="Shape 262"/>
            <p:cNvSpPr/>
            <p:nvPr/>
          </p:nvSpPr>
          <p:spPr>
            <a:xfrm>
              <a:off x="5026860" y="1743800"/>
              <a:ext cx="1076523" cy="665859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68" name="Shape 263"/>
            <p:cNvSpPr txBox="1"/>
            <p:nvPr/>
          </p:nvSpPr>
          <p:spPr>
            <a:xfrm>
              <a:off x="5057753" y="1811513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會員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69" name="Shape 264"/>
            <p:cNvSpPr/>
            <p:nvPr/>
          </p:nvSpPr>
          <p:spPr>
            <a:xfrm>
              <a:off x="4446164" y="2799223"/>
              <a:ext cx="1076523" cy="719118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70" name="Shape 265"/>
            <p:cNvSpPr txBox="1"/>
            <p:nvPr/>
          </p:nvSpPr>
          <p:spPr>
            <a:xfrm>
              <a:off x="4446164" y="2889113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會員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登入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71" name="Shape 266"/>
            <p:cNvSpPr/>
            <p:nvPr/>
          </p:nvSpPr>
          <p:spPr>
            <a:xfrm>
              <a:off x="4447385" y="3608231"/>
              <a:ext cx="1076523" cy="763254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/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72" name="Shape 267"/>
            <p:cNvSpPr txBox="1"/>
            <p:nvPr/>
          </p:nvSpPr>
          <p:spPr>
            <a:xfrm>
              <a:off x="4447385" y="3743334"/>
              <a:ext cx="1076523" cy="5382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訂購</a:t>
              </a:r>
              <a:endParaRPr lang="en-US" sz="2000" kern="0" dirty="0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紀錄</a:t>
              </a:r>
              <a:endParaRPr lang="en-US" sz="2000" kern="0" dirty="0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73" name="Shape 268"/>
            <p:cNvSpPr/>
            <p:nvPr/>
          </p:nvSpPr>
          <p:spPr>
            <a:xfrm>
              <a:off x="4447385" y="4507129"/>
              <a:ext cx="1076523" cy="718040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/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74" name="Shape 269"/>
            <p:cNvSpPr txBox="1"/>
            <p:nvPr/>
          </p:nvSpPr>
          <p:spPr>
            <a:xfrm>
              <a:off x="4447385" y="4595940"/>
              <a:ext cx="1076523" cy="5382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會員資料編輯</a:t>
              </a:r>
              <a:endParaRPr lang="en-US" sz="2000" kern="0" dirty="0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75" name="Shape 270"/>
            <p:cNvSpPr/>
            <p:nvPr/>
          </p:nvSpPr>
          <p:spPr>
            <a:xfrm>
              <a:off x="5748758" y="2800301"/>
              <a:ext cx="1076523" cy="718041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76" name="Shape 271"/>
            <p:cNvSpPr txBox="1"/>
            <p:nvPr/>
          </p:nvSpPr>
          <p:spPr>
            <a:xfrm>
              <a:off x="5748758" y="2890190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註冊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會員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77" name="Shape 272"/>
            <p:cNvSpPr/>
            <p:nvPr/>
          </p:nvSpPr>
          <p:spPr>
            <a:xfrm>
              <a:off x="5750892" y="3608231"/>
              <a:ext cx="1076523" cy="719118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78" name="Shape 273"/>
            <p:cNvSpPr txBox="1"/>
            <p:nvPr/>
          </p:nvSpPr>
          <p:spPr>
            <a:xfrm>
              <a:off x="5750892" y="3699198"/>
              <a:ext cx="1076523" cy="5382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新增會員資料</a:t>
              </a:r>
              <a:endParaRPr lang="en-US" sz="2000" kern="0" dirty="0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79" name="Shape 274"/>
            <p:cNvSpPr/>
            <p:nvPr/>
          </p:nvSpPr>
          <p:spPr>
            <a:xfrm>
              <a:off x="7051353" y="1720547"/>
              <a:ext cx="1076523" cy="719118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80" name="Shape 275"/>
            <p:cNvSpPr txBox="1"/>
            <p:nvPr/>
          </p:nvSpPr>
          <p:spPr>
            <a:xfrm>
              <a:off x="7051353" y="1810436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問題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回報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81" name="Shape 276"/>
            <p:cNvSpPr/>
            <p:nvPr/>
          </p:nvSpPr>
          <p:spPr>
            <a:xfrm>
              <a:off x="7051352" y="2800301"/>
              <a:ext cx="1076523" cy="718041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82" name="Shape 277"/>
            <p:cNvSpPr txBox="1"/>
            <p:nvPr/>
          </p:nvSpPr>
          <p:spPr>
            <a:xfrm>
              <a:off x="7054400" y="2889113"/>
              <a:ext cx="1076523" cy="538261"/>
            </a:xfrm>
            <a:prstGeom prst="rect">
              <a:avLst/>
            </a:prstGeom>
            <a:noFill/>
            <a:ln>
              <a:noFill/>
            </a:ln>
          </p:spPr>
          <p:txBody>
            <a:bodyPr lIns="10775" tIns="10775" rIns="10775" bIns="1077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異常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回報</a:t>
              </a:r>
              <a:endParaRPr lang="en-US" sz="2000" kern="0" dirty="0">
                <a:solidFill>
                  <a:schemeClr val="lt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</p:grpSp>
      <p:sp>
        <p:nvSpPr>
          <p:cNvPr id="83" name="Shape 90"/>
          <p:cNvSpPr txBox="1">
            <a:spLocks noGrp="1"/>
          </p:cNvSpPr>
          <p:nvPr>
            <p:ph type="title"/>
          </p:nvPr>
        </p:nvSpPr>
        <p:spPr>
          <a:xfrm>
            <a:off x="935039" y="115888"/>
            <a:ext cx="9315450" cy="1325562"/>
          </a:xfrm>
        </p:spPr>
        <p:txBody>
          <a:bodyPr lIns="91425" tIns="91425" rIns="91425" bIns="91425"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專案架構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(APP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&amp; Website)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投影片編號版面配置區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8</a:t>
            </a:fld>
            <a:endParaRPr lang="en-US" altLang="zh-TW"/>
          </a:p>
        </p:txBody>
      </p:sp>
      <p:pic>
        <p:nvPicPr>
          <p:cNvPr id="85" name="圖片 84" descr="drin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123" y="4005064"/>
            <a:ext cx="1872133" cy="1404100"/>
          </a:xfrm>
          <a:prstGeom prst="rect">
            <a:avLst/>
          </a:prstGeom>
        </p:spPr>
      </p:pic>
      <p:cxnSp>
        <p:nvCxnSpPr>
          <p:cNvPr id="124" name="肘形接點 123"/>
          <p:cNvCxnSpPr>
            <a:stCxn id="51" idx="2"/>
            <a:endCxn id="67" idx="0"/>
          </p:cNvCxnSpPr>
          <p:nvPr/>
        </p:nvCxnSpPr>
        <p:spPr>
          <a:xfrm rot="16200000" flipH="1">
            <a:off x="5927451" y="1481704"/>
            <a:ext cx="235515" cy="1536091"/>
          </a:xfrm>
          <a:prstGeom prst="bentConnector3">
            <a:avLst>
              <a:gd name="adj1" fmla="val 59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接點 125"/>
          <p:cNvCxnSpPr>
            <a:stCxn id="51" idx="2"/>
            <a:endCxn id="53" idx="0"/>
          </p:cNvCxnSpPr>
          <p:nvPr/>
        </p:nvCxnSpPr>
        <p:spPr>
          <a:xfrm rot="5400000">
            <a:off x="3576438" y="648154"/>
            <a:ext cx="216886" cy="3184564"/>
          </a:xfrm>
          <a:prstGeom prst="bentConnector3">
            <a:avLst>
              <a:gd name="adj1" fmla="val 675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接點 127"/>
          <p:cNvCxnSpPr>
            <a:stCxn id="52" idx="2"/>
            <a:endCxn id="58" idx="0"/>
          </p:cNvCxnSpPr>
          <p:nvPr/>
        </p:nvCxnSpPr>
        <p:spPr>
          <a:xfrm rot="5400000">
            <a:off x="4278445" y="1422169"/>
            <a:ext cx="288894" cy="17085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52" idx="2"/>
            <a:endCxn id="64" idx="0"/>
          </p:cNvCxnSpPr>
          <p:nvPr/>
        </p:nvCxnSpPr>
        <p:spPr>
          <a:xfrm rot="5400000">
            <a:off x="4944590" y="2088314"/>
            <a:ext cx="288895" cy="3762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Shape 242"/>
          <p:cNvSpPr/>
          <p:nvPr/>
        </p:nvSpPr>
        <p:spPr>
          <a:xfrm>
            <a:off x="3528467" y="3717032"/>
            <a:ext cx="77653" cy="3966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4" name="Shape 242"/>
          <p:cNvSpPr/>
          <p:nvPr/>
        </p:nvSpPr>
        <p:spPr>
          <a:xfrm>
            <a:off x="7416899" y="3645024"/>
            <a:ext cx="77653" cy="3966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091" y="3501008"/>
            <a:ext cx="2952328" cy="21169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2763" y="4293096"/>
            <a:ext cx="4104456" cy="2228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2" name="Shape 193"/>
          <p:cNvGrpSpPr/>
          <p:nvPr/>
        </p:nvGrpSpPr>
        <p:grpSpPr>
          <a:xfrm>
            <a:off x="1368227" y="1484784"/>
            <a:ext cx="7704856" cy="4032448"/>
            <a:chOff x="471" y="954475"/>
            <a:chExt cx="8127056" cy="3509714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4" name="Shape 194"/>
            <p:cNvSpPr/>
            <p:nvPr/>
          </p:nvSpPr>
          <p:spPr>
            <a:xfrm>
              <a:off x="6592861" y="2569210"/>
              <a:ext cx="200172" cy="6138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2700" cap="flat" cmpd="sng">
              <a:solidFill>
                <a:srgbClr val="4372C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5" name="Shape 195"/>
            <p:cNvSpPr/>
            <p:nvPr/>
          </p:nvSpPr>
          <p:spPr>
            <a:xfrm>
              <a:off x="3897187" y="1621721"/>
              <a:ext cx="3229470" cy="280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59999"/>
                  </a:lnTo>
                  <a:lnTo>
                    <a:pt x="120000" y="59999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6" name="Shape 196"/>
            <p:cNvSpPr/>
            <p:nvPr/>
          </p:nvSpPr>
          <p:spPr>
            <a:xfrm>
              <a:off x="4978126" y="2569210"/>
              <a:ext cx="200172" cy="6138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2700" cap="flat" cmpd="sng">
              <a:solidFill>
                <a:srgbClr val="4372C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7" name="Shape 197"/>
            <p:cNvSpPr/>
            <p:nvPr/>
          </p:nvSpPr>
          <p:spPr>
            <a:xfrm>
              <a:off x="3897187" y="1621721"/>
              <a:ext cx="1614735" cy="280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59999"/>
                  </a:lnTo>
                  <a:lnTo>
                    <a:pt x="120000" y="59999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8" name="Shape 198"/>
            <p:cNvSpPr/>
            <p:nvPr/>
          </p:nvSpPr>
          <p:spPr>
            <a:xfrm>
              <a:off x="3363391" y="2569210"/>
              <a:ext cx="200172" cy="6138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2700" cap="flat" cmpd="sng">
              <a:solidFill>
                <a:srgbClr val="4372C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9" name="Shape 199"/>
            <p:cNvSpPr/>
            <p:nvPr/>
          </p:nvSpPr>
          <p:spPr>
            <a:xfrm>
              <a:off x="3851467" y="1621721"/>
              <a:ext cx="91439" cy="280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00" name="Shape 200"/>
            <p:cNvSpPr/>
            <p:nvPr/>
          </p:nvSpPr>
          <p:spPr>
            <a:xfrm>
              <a:off x="1748656" y="2569210"/>
              <a:ext cx="200172" cy="15613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2700" cap="flat" cmpd="sng">
              <a:solidFill>
                <a:srgbClr val="4372C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01" name="Shape 201"/>
            <p:cNvSpPr/>
            <p:nvPr/>
          </p:nvSpPr>
          <p:spPr>
            <a:xfrm>
              <a:off x="1748656" y="2569210"/>
              <a:ext cx="200172" cy="6138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2700" cap="flat" cmpd="sng">
              <a:solidFill>
                <a:srgbClr val="4372C3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02" name="Shape 202"/>
            <p:cNvSpPr/>
            <p:nvPr/>
          </p:nvSpPr>
          <p:spPr>
            <a:xfrm>
              <a:off x="2282451" y="1621721"/>
              <a:ext cx="1614735" cy="280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59999"/>
                  </a:lnTo>
                  <a:lnTo>
                    <a:pt x="0" y="5999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03" name="Shape 203"/>
            <p:cNvSpPr/>
            <p:nvPr/>
          </p:nvSpPr>
          <p:spPr>
            <a:xfrm>
              <a:off x="667716" y="1621721"/>
              <a:ext cx="3229470" cy="280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59999"/>
                  </a:lnTo>
                  <a:lnTo>
                    <a:pt x="0" y="5999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04" name="Shape 204"/>
            <p:cNvSpPr/>
            <p:nvPr/>
          </p:nvSpPr>
          <p:spPr>
            <a:xfrm>
              <a:off x="3229941" y="954475"/>
              <a:ext cx="1334491" cy="667245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3229941" y="95447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Web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471" y="1901965"/>
              <a:ext cx="1334491" cy="667245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471" y="190196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首頁</a:t>
              </a:r>
              <a:endParaRPr lang="en-US" sz="2000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615205" y="1901965"/>
              <a:ext cx="1334491" cy="667245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1615205" y="190196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最新消息</a:t>
              </a:r>
              <a:endParaRPr lang="en-US" sz="2000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948828" y="2849455"/>
              <a:ext cx="1334491" cy="66724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 txBox="1"/>
            <p:nvPr/>
          </p:nvSpPr>
          <p:spPr>
            <a:xfrm>
              <a:off x="1948828" y="284945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消息總覽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948828" y="3796944"/>
              <a:ext cx="1334491" cy="66724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 txBox="1"/>
            <p:nvPr/>
          </p:nvSpPr>
          <p:spPr>
            <a:xfrm>
              <a:off x="1948828" y="3796944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消息內容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3229941" y="1901965"/>
              <a:ext cx="1334491" cy="667245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3229941" y="190196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關於我們</a:t>
              </a:r>
              <a:endParaRPr lang="en-US" sz="2000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563564" y="2849455"/>
              <a:ext cx="1334491" cy="66724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3563564" y="284945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門市地圖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4844676" y="1901965"/>
              <a:ext cx="1334491" cy="667245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844676" y="190196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產品介紹</a:t>
              </a:r>
              <a:endParaRPr lang="en-US" sz="2000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5178300" y="2849455"/>
              <a:ext cx="1334491" cy="66724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5178300" y="284945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菜單價格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6459412" y="1901965"/>
              <a:ext cx="1334491" cy="667245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6459412" y="190196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線上訂購</a:t>
              </a:r>
              <a:endParaRPr lang="en-US" sz="2000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3035" y="2849455"/>
              <a:ext cx="1334491" cy="66724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 kern="0">
                <a:latin typeface="標楷體" pitchFamily="65" charset="-120"/>
                <a:ea typeface="標楷體" pitchFamily="65" charset="-120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6793035" y="2849455"/>
              <a:ext cx="1334491" cy="667245"/>
            </a:xfrm>
            <a:prstGeom prst="rect">
              <a:avLst/>
            </a:prstGeom>
            <a:noFill/>
            <a:ln>
              <a:noFill/>
            </a:ln>
          </p:spPr>
          <p:txBody>
            <a:bodyPr lIns="13325" tIns="13325" rIns="13325" bIns="13325" anchor="ctr"/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QR-Code</a:t>
              </a:r>
            </a:p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2000" kern="0" dirty="0" err="1" smtClean="0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下載</a:t>
              </a:r>
              <a:r>
                <a:rPr lang="en-US" sz="2000" kern="0" dirty="0" err="1">
                  <a:solidFill>
                    <a:schemeClr val="lt1"/>
                  </a:solidFill>
                  <a:latin typeface="標楷體" pitchFamily="65" charset="-120"/>
                  <a:ea typeface="標楷體" pitchFamily="65" charset="-120"/>
                  <a:cs typeface="Calibri"/>
                  <a:sym typeface="Calibri"/>
                </a:rPr>
                <a:t>APP</a:t>
              </a:r>
              <a:endParaRPr lang="en-US" sz="2000" kern="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cs typeface="Calibri"/>
                <a:sym typeface="Calibri"/>
              </a:endParaRPr>
            </a:p>
          </p:txBody>
        </p:sp>
      </p:grpSp>
      <p:sp>
        <p:nvSpPr>
          <p:cNvPr id="83" name="Shape 90"/>
          <p:cNvSpPr txBox="1">
            <a:spLocks noGrp="1"/>
          </p:cNvSpPr>
          <p:nvPr>
            <p:ph type="title"/>
          </p:nvPr>
        </p:nvSpPr>
        <p:spPr>
          <a:xfrm>
            <a:off x="935039" y="115888"/>
            <a:ext cx="9315450" cy="1325562"/>
          </a:xfrm>
        </p:spPr>
        <p:txBody>
          <a:bodyPr lIns="91425" tIns="91425" rIns="91425" bIns="91425"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專案架構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(APP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&amp; Website)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投影片編號版面配置區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13E7-756D-493A-8D52-184CAFAE0A74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龍騰四海">
  <a:themeElements>
    <a:clrScheme name="龍騰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龍騰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龍騰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</TotalTime>
  <Words>379</Words>
  <Application>Microsoft Office PowerPoint</Application>
  <PresentationFormat>自訂</PresentationFormat>
  <Paragraphs>192</Paragraphs>
  <Slides>16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龍騰四海</vt:lpstr>
      <vt:lpstr>投影片 1</vt:lpstr>
      <vt:lpstr>大綱</vt:lpstr>
      <vt:lpstr>專案分工</vt:lpstr>
      <vt:lpstr>緣起</vt:lpstr>
      <vt:lpstr>專案架構(ERP)</vt:lpstr>
      <vt:lpstr>專案架構(ERP)</vt:lpstr>
      <vt:lpstr>投影片 7</vt:lpstr>
      <vt:lpstr>專案架構(APP &amp; Website)</vt:lpstr>
      <vt:lpstr>專案架構(APP &amp; Website)</vt:lpstr>
      <vt:lpstr>投影片 10</vt:lpstr>
      <vt:lpstr>投影片 11</vt:lpstr>
      <vt:lpstr>投影片 12</vt:lpstr>
      <vt:lpstr>Github版本控制</vt:lpstr>
      <vt:lpstr>專案Demo</vt:lpstr>
      <vt:lpstr>困難與解決</vt:lpstr>
      <vt:lpstr>投影片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開店小幫手</dc:title>
  <dc:creator>user</dc:creator>
  <cp:lastModifiedBy>asus</cp:lastModifiedBy>
  <cp:revision>119</cp:revision>
  <dcterms:modified xsi:type="dcterms:W3CDTF">2016-10-03T13:53:54Z</dcterms:modified>
</cp:coreProperties>
</file>